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3" r:id="rId3"/>
    <p:sldId id="259" r:id="rId4"/>
    <p:sldId id="264" r:id="rId5"/>
    <p:sldId id="262"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2C30-CD8F-4949-9357-01B5824358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83F141C5-7119-4898-B7E7-4F521E5CB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403A1686-9823-42F3-BC76-FAAB0E305454}"/>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5" name="Footer Placeholder 4">
            <a:extLst>
              <a:ext uri="{FF2B5EF4-FFF2-40B4-BE49-F238E27FC236}">
                <a16:creationId xmlns:a16="http://schemas.microsoft.com/office/drawing/2014/main" id="{8FA33A96-A18D-459C-A006-74B31C5BD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3251-FF55-48CC-8F43-201E75FC236C}"/>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51046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E887-78F0-4D8A-A08A-1352A18E1286}"/>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FC8261B6-7F64-48F1-86AB-262A4E4F8C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B9D6008E-76B3-403D-B904-6D4CCAB65C50}"/>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5" name="Footer Placeholder 4">
            <a:extLst>
              <a:ext uri="{FF2B5EF4-FFF2-40B4-BE49-F238E27FC236}">
                <a16:creationId xmlns:a16="http://schemas.microsoft.com/office/drawing/2014/main" id="{2436B024-4EA5-483C-B23A-7F2438578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9B88-98F2-463D-8140-51BB9ED8A1F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3026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6A8B33-6688-457E-8B76-D0A61DA201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D9E40D32-FE5E-4296-B06B-D9F368CD54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9E155584-8EEC-4AF9-B114-EA72362A2386}"/>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5" name="Footer Placeholder 4">
            <a:extLst>
              <a:ext uri="{FF2B5EF4-FFF2-40B4-BE49-F238E27FC236}">
                <a16:creationId xmlns:a16="http://schemas.microsoft.com/office/drawing/2014/main" id="{65327D49-8E48-4ACE-A81A-303C3929B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5976D-E83E-43DD-A922-52EE9408A67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0481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A982-2A82-45B9-802C-F40873E9EF10}"/>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FA092C50-AF36-4879-9664-7D57CA9C3B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2BDC3015-1A7A-4B15-A4F9-09CD97574A05}"/>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5" name="Footer Placeholder 4">
            <a:extLst>
              <a:ext uri="{FF2B5EF4-FFF2-40B4-BE49-F238E27FC236}">
                <a16:creationId xmlns:a16="http://schemas.microsoft.com/office/drawing/2014/main" id="{754D7B31-8311-48E2-843B-808ABD13F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BB5F9-F666-4476-88A3-67158B339CE0}"/>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3741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AD51-144D-4E8A-91AF-ADE5F0E2B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133AB10B-42F9-44EC-A533-6B48D8EDBC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FA611A-4998-4694-9EA2-2147F69FD11E}"/>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5" name="Footer Placeholder 4">
            <a:extLst>
              <a:ext uri="{FF2B5EF4-FFF2-40B4-BE49-F238E27FC236}">
                <a16:creationId xmlns:a16="http://schemas.microsoft.com/office/drawing/2014/main" id="{6A7E698F-3CCA-4696-9D03-8C8C1E0C4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A9269-6008-4876-9B93-2128E9A5CA1B}"/>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8908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AAF3-F11E-4AFC-AB28-B1E3A50E3509}"/>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80606C69-07D6-4C43-A175-545D4F737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DE61AF73-D7B1-4C70-B4CE-B26110293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39DCB699-AC03-45AC-9402-795C91D63C95}"/>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6" name="Footer Placeholder 5">
            <a:extLst>
              <a:ext uri="{FF2B5EF4-FFF2-40B4-BE49-F238E27FC236}">
                <a16:creationId xmlns:a16="http://schemas.microsoft.com/office/drawing/2014/main" id="{1391F18E-DDCE-4C90-9E6F-A0C490098F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E97D0C-AFF6-431F-93F8-4EA15ECAAB7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5545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4480-FC5B-4BB9-BAB3-D57B5A73D561}"/>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49C61CCA-1A2E-4941-845B-6DA4847A1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CF0B45-65A5-40E5-B4F8-15FC0BDC68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27A90B9B-B64A-4FD7-BF65-313DDFFBB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54708-CAAA-42A0-A550-47D6C5A891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DE4FDAC0-5757-4FBB-8B54-61BDA488204B}"/>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8" name="Footer Placeholder 7">
            <a:extLst>
              <a:ext uri="{FF2B5EF4-FFF2-40B4-BE49-F238E27FC236}">
                <a16:creationId xmlns:a16="http://schemas.microsoft.com/office/drawing/2014/main" id="{3B32908E-DC2B-4B14-9F48-95A72A216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455853-68E7-4365-A7C9-6513A368D1C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5240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A355-8067-4C93-A89E-9A5768439E3D}"/>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B2752B28-7314-482E-9297-DE601116FCB7}"/>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4" name="Footer Placeholder 3">
            <a:extLst>
              <a:ext uri="{FF2B5EF4-FFF2-40B4-BE49-F238E27FC236}">
                <a16:creationId xmlns:a16="http://schemas.microsoft.com/office/drawing/2014/main" id="{9FA00CD4-8B72-4075-A9B3-47390ACEC4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D1EDF1-D79A-480D-847C-1CB148AE03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4288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5884F6-78A3-4905-A1B2-FADE9F26537C}"/>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3" name="Footer Placeholder 2">
            <a:extLst>
              <a:ext uri="{FF2B5EF4-FFF2-40B4-BE49-F238E27FC236}">
                <a16:creationId xmlns:a16="http://schemas.microsoft.com/office/drawing/2014/main" id="{26E8D703-0F23-4831-B5C2-9DC69C7532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64601-E95D-4B5C-AAD9-1F86E00B84A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83830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02D6-187B-40C0-97F7-7219F9944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30F52C00-C505-4243-9B02-9B0989F0A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847467AB-E8B9-47E0-92B2-D1CF5AA9B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33038-C0AC-4DCC-B289-A50433B9FF8C}"/>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6" name="Footer Placeholder 5">
            <a:extLst>
              <a:ext uri="{FF2B5EF4-FFF2-40B4-BE49-F238E27FC236}">
                <a16:creationId xmlns:a16="http://schemas.microsoft.com/office/drawing/2014/main" id="{F4F2DF3A-EF5E-43B1-A1CB-270CA79D7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1AD15-4A9B-4286-BA3B-CC7C27A5058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8836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FB37-2874-4C5A-921F-7D4136848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ECFA61DE-6B2B-4C42-8EB2-AE6AEEF3C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86993878-37B2-41AA-B718-1774C5B72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0F3B0-4180-44A4-BDB2-772EA79C7E6B}"/>
              </a:ext>
            </a:extLst>
          </p:cNvPr>
          <p:cNvSpPr>
            <a:spLocks noGrp="1"/>
          </p:cNvSpPr>
          <p:nvPr>
            <p:ph type="dt" sz="half" idx="10"/>
          </p:nvPr>
        </p:nvSpPr>
        <p:spPr/>
        <p:txBody>
          <a:bodyPr/>
          <a:lstStyle/>
          <a:p>
            <a:fld id="{F4D57BDD-E64A-4D27-8978-82FFCA18A12C}" type="datetimeFigureOut">
              <a:rPr lang="en-US" smtClean="0"/>
              <a:t>3/22/2022</a:t>
            </a:fld>
            <a:endParaRPr lang="en-US"/>
          </a:p>
        </p:txBody>
      </p:sp>
      <p:sp>
        <p:nvSpPr>
          <p:cNvPr id="6" name="Footer Placeholder 5">
            <a:extLst>
              <a:ext uri="{FF2B5EF4-FFF2-40B4-BE49-F238E27FC236}">
                <a16:creationId xmlns:a16="http://schemas.microsoft.com/office/drawing/2014/main" id="{A4F2C569-AC35-4376-820D-41A98D053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A7887-3AED-463C-BCAB-AEC2502434D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5679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0B014-259F-4B54-9A50-CD4E73EE4A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7A6BE2F8-A0CA-45D7-B452-B7CDF5128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61FB05BB-FEB7-4404-B903-8FF8579A5F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3/22/2022</a:t>
            </a:fld>
            <a:endParaRPr lang="en-US" dirty="0"/>
          </a:p>
        </p:txBody>
      </p:sp>
      <p:sp>
        <p:nvSpPr>
          <p:cNvPr id="5" name="Footer Placeholder 4">
            <a:extLst>
              <a:ext uri="{FF2B5EF4-FFF2-40B4-BE49-F238E27FC236}">
                <a16:creationId xmlns:a16="http://schemas.microsoft.com/office/drawing/2014/main" id="{30832EC4-C96A-4D1C-8989-83B0C8EAF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BC40F4B-BEB8-48E0-A0C5-A25B7DE9C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26278978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descr="Snow-covered mountaintop above clouds">
            <a:extLst>
              <a:ext uri="{FF2B5EF4-FFF2-40B4-BE49-F238E27FC236}">
                <a16:creationId xmlns:a16="http://schemas.microsoft.com/office/drawing/2014/main" id="{B324560C-3FE5-93D7-2D75-08CA1B1F0F0D}"/>
              </a:ext>
            </a:extLst>
          </p:cNvPr>
          <p:cNvPicPr>
            <a:picLocks noChangeAspect="1"/>
          </p:cNvPicPr>
          <p:nvPr/>
        </p:nvPicPr>
        <p:blipFill rotWithShape="1">
          <a:blip r:embed="rId2"/>
          <a:srcRect t="7538" r="23012" b="1214"/>
          <a:stretch/>
        </p:blipFill>
        <p:spPr>
          <a:xfrm>
            <a:off x="3523488" y="10"/>
            <a:ext cx="8668512" cy="6857990"/>
          </a:xfrm>
          <a:prstGeom prst="rect">
            <a:avLst/>
          </a:prstGeom>
        </p:spPr>
      </p:pic>
      <p:sp>
        <p:nvSpPr>
          <p:cNvPr id="39"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290724-71C0-4CB7-B286-2E200DCC1175}"/>
              </a:ext>
            </a:extLst>
          </p:cNvPr>
          <p:cNvSpPr>
            <a:spLocks noGrp="1"/>
          </p:cNvSpPr>
          <p:nvPr>
            <p:ph type="ctrTitle"/>
          </p:nvPr>
        </p:nvSpPr>
        <p:spPr>
          <a:xfrm>
            <a:off x="477981" y="1122363"/>
            <a:ext cx="4023360" cy="3204134"/>
          </a:xfrm>
        </p:spPr>
        <p:txBody>
          <a:bodyPr vert="horz" lIns="91440" tIns="45720" rIns="91440" bIns="45720" rtlCol="0" anchor="b" anchorCtr="0">
            <a:normAutofit/>
          </a:bodyPr>
          <a:lstStyle/>
          <a:p>
            <a:pPr algn="l"/>
            <a:r>
              <a:rPr lang="en-US" sz="4800" kern="1200" dirty="0" err="1">
                <a:latin typeface="Comforter Brush" pitchFamily="2" charset="0"/>
              </a:rPr>
              <a:t>Exemple</a:t>
            </a:r>
            <a:r>
              <a:rPr lang="en-US" sz="4800" kern="1200" dirty="0">
                <a:latin typeface="Comforter Brush" pitchFamily="2" charset="0"/>
              </a:rPr>
              <a:t> de </a:t>
            </a:r>
            <a:r>
              <a:rPr lang="en-US" sz="4800" kern="1200" dirty="0" err="1">
                <a:latin typeface="Comforter Brush" pitchFamily="2" charset="0"/>
              </a:rPr>
              <a:t>algoritmi</a:t>
            </a:r>
            <a:r>
              <a:rPr lang="en-US" sz="4800" kern="1200" dirty="0">
                <a:latin typeface="Comforter Brush" pitchFamily="2" charset="0"/>
              </a:rPr>
              <a:t> – </a:t>
            </a:r>
            <a:r>
              <a:rPr lang="en-US" sz="4800" kern="1200" dirty="0" err="1">
                <a:latin typeface="Comforter Brush" pitchFamily="2" charset="0"/>
              </a:rPr>
              <a:t>liste</a:t>
            </a:r>
            <a:r>
              <a:rPr lang="en-US" sz="4800" kern="1200" dirty="0">
                <a:latin typeface="Comforter Brush" pitchFamily="2" charset="0"/>
              </a:rPr>
              <a:t> </a:t>
            </a:r>
            <a:r>
              <a:rPr lang="en-US" sz="4800" kern="1200" dirty="0" err="1">
                <a:latin typeface="Comforter Brush" pitchFamily="2" charset="0"/>
              </a:rPr>
              <a:t>si</a:t>
            </a:r>
            <a:r>
              <a:rPr lang="en-US" sz="4800" kern="1200" dirty="0">
                <a:latin typeface="Comforter Brush" pitchFamily="2" charset="0"/>
              </a:rPr>
              <a:t> stive</a:t>
            </a:r>
          </a:p>
        </p:txBody>
      </p:sp>
      <p:sp>
        <p:nvSpPr>
          <p:cNvPr id="3" name="Subtitle 2">
            <a:extLst>
              <a:ext uri="{FF2B5EF4-FFF2-40B4-BE49-F238E27FC236}">
                <a16:creationId xmlns:a16="http://schemas.microsoft.com/office/drawing/2014/main" id="{B2E34F59-7041-4C01-B64C-3EA96ACE111E}"/>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indent="-228600" algn="l">
              <a:buFont typeface="Arial" panose="020B0604020202020204" pitchFamily="34" charset="0"/>
              <a:buChar char="•"/>
            </a:pPr>
            <a:r>
              <a:rPr lang="en-US" sz="1400"/>
              <a:t>Coordonator : Lect. Univ. Dr. Sabo Cosmin</a:t>
            </a:r>
          </a:p>
          <a:p>
            <a:pPr indent="-228600" algn="l">
              <a:buFont typeface="Arial" panose="020B0604020202020204" pitchFamily="34" charset="0"/>
              <a:buChar char="•"/>
            </a:pPr>
            <a:r>
              <a:rPr lang="en-US" sz="1400"/>
              <a:t>Echipa: Danciu Silvia si Cira Aurica</a:t>
            </a:r>
          </a:p>
          <a:p>
            <a:pPr indent="-228600" algn="l">
              <a:buFont typeface="Arial" panose="020B0604020202020204" pitchFamily="34" charset="0"/>
              <a:buChar char="•"/>
            </a:pPr>
            <a:r>
              <a:rPr lang="en-US" sz="1400"/>
              <a:t>Specializarea :Matematica-Informatica , Anul II</a:t>
            </a:r>
          </a:p>
          <a:p>
            <a:pPr indent="-228600" algn="l">
              <a:buFont typeface="Arial" panose="020B0604020202020204" pitchFamily="34" charset="0"/>
              <a:buChar char="•"/>
            </a:pPr>
            <a:endParaRPr lang="en-US" sz="1400"/>
          </a:p>
        </p:txBody>
      </p:sp>
      <p:sp>
        <p:nvSpPr>
          <p:cNvPr id="40"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69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D665934-634F-426E-B480-F7356C121BF8}"/>
              </a:ext>
            </a:extLst>
          </p:cNvPr>
          <p:cNvPicPr>
            <a:picLocks noGrp="1" noChangeAspect="1"/>
          </p:cNvPicPr>
          <p:nvPr>
            <p:ph sz="half" idx="2"/>
          </p:nvPr>
        </p:nvPicPr>
        <p:blipFill rotWithShape="1">
          <a:blip r:embed="rId2"/>
          <a:srcRect l="9505" t="3823" r="55625" b="55646"/>
          <a:stretch/>
        </p:blipFill>
        <p:spPr>
          <a:xfrm>
            <a:off x="5867703" y="1653185"/>
            <a:ext cx="5702127" cy="3911307"/>
          </a:xfrm>
          <a:prstGeom prst="rect">
            <a:avLst/>
          </a:prstGeom>
        </p:spPr>
      </p:pic>
      <p:sp>
        <p:nvSpPr>
          <p:cNvPr id="5" name="Rectangle 1">
            <a:extLst>
              <a:ext uri="{FF2B5EF4-FFF2-40B4-BE49-F238E27FC236}">
                <a16:creationId xmlns:a16="http://schemas.microsoft.com/office/drawing/2014/main" id="{237D1467-82D9-438E-8629-F51646BF9547}"/>
              </a:ext>
            </a:extLst>
          </p:cNvPr>
          <p:cNvSpPr>
            <a:spLocks noGrp="1" noChangeArrowheads="1"/>
          </p:cNvSpPr>
          <p:nvPr>
            <p:ph sz="half" idx="1"/>
          </p:nvPr>
        </p:nvSpPr>
        <p:spPr bwMode="auto">
          <a:xfrm>
            <a:off x="499621" y="1911227"/>
            <a:ext cx="5161877" cy="3911307"/>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o-RO" sz="2400" b="0" i="0" u="none" strike="noStrike" cap="none" normalizeH="0" baseline="0" dirty="0">
                <a:ln>
                  <a:noFill/>
                </a:ln>
                <a:solidFill>
                  <a:srgbClr val="FF0000"/>
                </a:solidFill>
                <a:effectLst/>
                <a:latin typeface="Helvetica Neue"/>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Cerinţa</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Se dă </a:t>
            </a:r>
            <a:r>
              <a:rPr lang="en-US" altLang="ro-RO" sz="1400" dirty="0">
                <a:solidFill>
                  <a:srgbClr val="333333"/>
                </a:solidFill>
                <a:latin typeface="Helvetica Neue"/>
              </a:rPr>
              <a:t>o </a:t>
            </a:r>
            <a:r>
              <a:rPr lang="en-US" altLang="ro-RO" sz="1400" dirty="0" err="1">
                <a:solidFill>
                  <a:srgbClr val="333333"/>
                </a:solidFill>
                <a:latin typeface="Helvetica Neue"/>
              </a:rPr>
              <a:t>lista</a:t>
            </a:r>
            <a:r>
              <a:rPr lang="en-US" altLang="ro-RO" sz="1400" dirty="0">
                <a:solidFill>
                  <a:srgbClr val="333333"/>
                </a:solidFill>
                <a:latin typeface="Helvetica Neue"/>
              </a:rPr>
              <a:t> </a:t>
            </a:r>
            <a:r>
              <a:rPr kumimoji="0" lang="ro-RO" altLang="ro-RO" sz="1400" b="0" i="0" u="none" strike="noStrike" cap="none" normalizeH="0" baseline="0" dirty="0">
                <a:ln>
                  <a:noFill/>
                </a:ln>
                <a:solidFill>
                  <a:srgbClr val="333333"/>
                </a:solidFill>
                <a:effectLst/>
                <a:latin typeface="Helvetica Neue"/>
              </a:rPr>
              <a:t> cu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elemente numere naturale. Să se verifice dacă toate elementele </a:t>
            </a:r>
            <a:r>
              <a:rPr lang="en-US" altLang="ro-RO" sz="1400" dirty="0" err="1">
                <a:solidFill>
                  <a:srgbClr val="333333"/>
                </a:solidFill>
                <a:latin typeface="Helvetica Neue"/>
              </a:rPr>
              <a:t>listei</a:t>
            </a:r>
            <a:r>
              <a:rPr lang="en-US" altLang="ro-RO" sz="1400" dirty="0">
                <a:solidFill>
                  <a:srgbClr val="333333"/>
                </a:solidFill>
                <a:latin typeface="Helvetica Neue"/>
              </a:rPr>
              <a:t> </a:t>
            </a:r>
            <a:r>
              <a:rPr kumimoji="0" lang="ro-RO" altLang="ro-RO" sz="1400" b="0" i="0" u="none" strike="noStrike" cap="none" normalizeH="0" baseline="0" dirty="0">
                <a:ln>
                  <a:noFill/>
                </a:ln>
                <a:solidFill>
                  <a:srgbClr val="333333"/>
                </a:solidFill>
                <a:effectLst/>
                <a:latin typeface="Helvetica Neue"/>
              </a:rPr>
              <a:t>sunt egale.</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intrare</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Programul citește de la tastatură numărul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apoi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numere naturale, reprezentând elementele </a:t>
            </a:r>
            <a:r>
              <a:rPr lang="en-US" altLang="ro-RO" sz="1400" dirty="0" err="1">
                <a:solidFill>
                  <a:srgbClr val="333333"/>
                </a:solidFill>
                <a:latin typeface="Helvetica Neue"/>
              </a:rPr>
              <a:t>liste</a:t>
            </a:r>
            <a:r>
              <a:rPr kumimoji="0" lang="ro-RO" altLang="ro-RO" sz="1400" b="0" i="0" u="none" strike="noStrike" cap="none" normalizeH="0" baseline="0" dirty="0">
                <a:ln>
                  <a:noFill/>
                </a:ln>
                <a:solidFill>
                  <a:srgbClr val="333333"/>
                </a:solidFill>
                <a:effectLst/>
                <a:latin typeface="Helvetica Neue"/>
              </a:rPr>
              <a:t>i.</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a:t>
            </a:r>
            <a:r>
              <a:rPr kumimoji="0" lang="ro-RO" altLang="ro-RO" sz="2400" b="0" i="0" u="none" strike="noStrike" cap="none" normalizeH="0" baseline="0" dirty="0" err="1">
                <a:ln>
                  <a:noFill/>
                </a:ln>
                <a:solidFill>
                  <a:srgbClr val="FF0000"/>
                </a:solidFill>
                <a:effectLst/>
                <a:latin typeface="Helvetica Neue"/>
              </a:rPr>
              <a:t>ieşire</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Programul afișează pe ecran mesajul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DA</a:t>
            </a:r>
            <a:r>
              <a:rPr kumimoji="0" lang="ro-RO" altLang="ro-RO" sz="1400" b="0" i="0" u="none" strike="noStrike" cap="none" normalizeH="0" baseline="0" dirty="0">
                <a:ln>
                  <a:noFill/>
                </a:ln>
                <a:solidFill>
                  <a:srgbClr val="333333"/>
                </a:solidFill>
                <a:effectLst/>
                <a:latin typeface="Helvetica Neue"/>
              </a:rPr>
              <a:t>, dacă </a:t>
            </a:r>
            <a:r>
              <a:rPr kumimoji="0" lang="en-US" altLang="ro-RO" sz="1400" b="0" i="0" u="none" strike="noStrike" cap="none" normalizeH="0" baseline="0" dirty="0" err="1">
                <a:ln>
                  <a:noFill/>
                </a:ln>
                <a:solidFill>
                  <a:srgbClr val="333333"/>
                </a:solidFill>
                <a:effectLst/>
                <a:latin typeface="Helvetica Neue"/>
              </a:rPr>
              <a:t>lista</a:t>
            </a:r>
            <a:r>
              <a:rPr kumimoji="0" lang="ro-RO" altLang="ro-RO" sz="1400" b="0" i="0" u="none" strike="noStrike" cap="none" normalizeH="0" baseline="0" dirty="0">
                <a:ln>
                  <a:noFill/>
                </a:ln>
                <a:solidFill>
                  <a:srgbClr val="333333"/>
                </a:solidFill>
                <a:effectLst/>
                <a:latin typeface="Helvetica Neue"/>
              </a:rPr>
              <a:t> are toate elementele egale, sau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NU</a:t>
            </a:r>
            <a:r>
              <a:rPr kumimoji="0" lang="ro-RO" altLang="ro-RO" sz="1400" b="0" i="0" u="none" strike="noStrike" cap="none" normalizeH="0" baseline="0" dirty="0">
                <a:ln>
                  <a:noFill/>
                </a:ln>
                <a:solidFill>
                  <a:srgbClr val="333333"/>
                </a:solidFill>
                <a:effectLst/>
                <a:latin typeface="Helvetica Neue"/>
              </a:rPr>
              <a:t>, în caz contrar.</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Restricţii</a:t>
            </a:r>
            <a:r>
              <a:rPr kumimoji="0" lang="ro-RO" altLang="ro-RO" sz="2400" b="0" i="0" u="none" strike="noStrike" cap="none" normalizeH="0" baseline="0" dirty="0">
                <a:ln>
                  <a:noFill/>
                </a:ln>
                <a:solidFill>
                  <a:srgbClr val="FF0000"/>
                </a:solidFill>
                <a:effectLst/>
                <a:latin typeface="Helvetica Neue"/>
              </a:rPr>
              <a:t> </a:t>
            </a:r>
            <a:r>
              <a:rPr kumimoji="0" lang="ro-RO" altLang="ro-RO" sz="2400" b="0" i="0" u="none" strike="noStrike" cap="none" normalizeH="0" baseline="0" dirty="0" err="1">
                <a:ln>
                  <a:noFill/>
                </a:ln>
                <a:solidFill>
                  <a:srgbClr val="FF0000"/>
                </a:solidFill>
                <a:effectLst/>
                <a:latin typeface="Helvetica Neue"/>
              </a:rPr>
              <a:t>şi</a:t>
            </a:r>
            <a:r>
              <a:rPr kumimoji="0" lang="ro-RO" altLang="ro-RO" sz="2400" b="0" i="0" u="none" strike="noStrike" cap="none" normalizeH="0" baseline="0" dirty="0">
                <a:ln>
                  <a:noFill/>
                </a:ln>
                <a:solidFill>
                  <a:srgbClr val="FF0000"/>
                </a:solidFill>
                <a:effectLst/>
                <a:latin typeface="Helvetica Neue"/>
              </a:rPr>
              <a:t> precizări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effectLst/>
                <a:latin typeface="Courier New" panose="02070309020205020404" pitchFamily="49" charset="0"/>
                <a:cs typeface="Courier New" panose="02070309020205020404" pitchFamily="49" charset="0"/>
              </a:rPr>
              <a:t>1 ≤ n ≤ 500</a:t>
            </a:r>
            <a:endParaRPr kumimoji="0" lang="ro-RO" altLang="ro-RO" sz="1400" b="0" i="0" u="none" strike="noStrike" cap="none" normalizeH="0" baseline="0" dirty="0">
              <a:ln>
                <a:noFill/>
              </a:ln>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effectLst/>
                <a:latin typeface="Helvetica Neue"/>
              </a:rPr>
              <a:t>fiecare element al </a:t>
            </a:r>
            <a:r>
              <a:rPr lang="en-US" altLang="ro-RO" sz="1400" dirty="0" err="1">
                <a:latin typeface="Helvetica Neue"/>
              </a:rPr>
              <a:t>listei</a:t>
            </a:r>
            <a:r>
              <a:rPr kumimoji="0" lang="ro-RO" altLang="ro-RO" sz="1400" b="0" i="0" u="none" strike="noStrike" cap="none" normalizeH="0" baseline="0" dirty="0">
                <a:ln>
                  <a:noFill/>
                </a:ln>
                <a:effectLst/>
                <a:latin typeface="Helvetica Neue"/>
              </a:rPr>
              <a:t> va avea cel mult patru cifre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picture containing text, indoor, envelope&#10;&#10;Description automatically generated">
            <a:extLst>
              <a:ext uri="{FF2B5EF4-FFF2-40B4-BE49-F238E27FC236}">
                <a16:creationId xmlns:a16="http://schemas.microsoft.com/office/drawing/2014/main" id="{7D0CFFF8-AD5B-4693-A621-83E97BD5C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10" y="195861"/>
            <a:ext cx="1710143" cy="1679210"/>
          </a:xfrm>
          <a:prstGeom prst="rect">
            <a:avLst/>
          </a:prstGeom>
        </p:spPr>
      </p:pic>
    </p:spTree>
    <p:extLst>
      <p:ext uri="{BB962C8B-B14F-4D97-AF65-F5344CB8AC3E}">
        <p14:creationId xmlns:p14="http://schemas.microsoft.com/office/powerpoint/2010/main" val="1469243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5943-DA87-4994-B085-BF6B6BC1D85C}"/>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4" name="Content Placeholder 3">
            <a:extLst>
              <a:ext uri="{FF2B5EF4-FFF2-40B4-BE49-F238E27FC236}">
                <a16:creationId xmlns:a16="http://schemas.microsoft.com/office/drawing/2014/main" id="{B0BF0379-ABD0-4612-AD97-3A33A3E0E856}"/>
              </a:ext>
            </a:extLst>
          </p:cNvPr>
          <p:cNvPicPr>
            <a:picLocks noGrp="1" noChangeAspect="1"/>
          </p:cNvPicPr>
          <p:nvPr>
            <p:ph idx="1"/>
          </p:nvPr>
        </p:nvPicPr>
        <p:blipFill rotWithShape="1">
          <a:blip r:embed="rId2"/>
          <a:srcRect t="52608" r="33988" b="31296"/>
          <a:stretch/>
        </p:blipFill>
        <p:spPr>
          <a:xfrm>
            <a:off x="188951" y="1527243"/>
            <a:ext cx="11814095" cy="1498059"/>
          </a:xfrm>
          <a:prstGeom prst="rect">
            <a:avLst/>
          </a:prstGeom>
        </p:spPr>
      </p:pic>
      <p:pic>
        <p:nvPicPr>
          <p:cNvPr id="5" name="Picture 4">
            <a:extLst>
              <a:ext uri="{FF2B5EF4-FFF2-40B4-BE49-F238E27FC236}">
                <a16:creationId xmlns:a16="http://schemas.microsoft.com/office/drawing/2014/main" id="{6359189A-1B23-4AB5-A020-0FD23F8512F6}"/>
              </a:ext>
            </a:extLst>
          </p:cNvPr>
          <p:cNvPicPr>
            <a:picLocks noChangeAspect="1"/>
          </p:cNvPicPr>
          <p:nvPr/>
        </p:nvPicPr>
        <p:blipFill rotWithShape="1">
          <a:blip r:embed="rId3"/>
          <a:srcRect t="51631" r="33857" b="34184"/>
          <a:stretch/>
        </p:blipFill>
        <p:spPr>
          <a:xfrm>
            <a:off x="188952" y="3905655"/>
            <a:ext cx="11814095" cy="1425102"/>
          </a:xfrm>
          <a:prstGeom prst="rect">
            <a:avLst/>
          </a:prstGeom>
        </p:spPr>
      </p:pic>
      <p:pic>
        <p:nvPicPr>
          <p:cNvPr id="7" name="Picture 6">
            <a:extLst>
              <a:ext uri="{FF2B5EF4-FFF2-40B4-BE49-F238E27FC236}">
                <a16:creationId xmlns:a16="http://schemas.microsoft.com/office/drawing/2014/main" id="{A76E58D8-C869-4D29-AF54-67B23DE7F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9746" y="4618206"/>
            <a:ext cx="2580667" cy="2580667"/>
          </a:xfrm>
          <a:prstGeom prst="rect">
            <a:avLst/>
          </a:prstGeom>
        </p:spPr>
      </p:pic>
    </p:spTree>
    <p:extLst>
      <p:ext uri="{BB962C8B-B14F-4D97-AF65-F5344CB8AC3E}">
        <p14:creationId xmlns:p14="http://schemas.microsoft.com/office/powerpoint/2010/main" val="2480053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0A3D0EC-3404-4E76-B038-7994C44606B1}"/>
              </a:ext>
            </a:extLst>
          </p:cNvPr>
          <p:cNvPicPr>
            <a:picLocks noGrp="1" noChangeAspect="1"/>
          </p:cNvPicPr>
          <p:nvPr>
            <p:ph sz="half" idx="2"/>
          </p:nvPr>
        </p:nvPicPr>
        <p:blipFill rotWithShape="1">
          <a:blip r:embed="rId2"/>
          <a:srcRect l="9324" r="65570" b="49502"/>
          <a:stretch/>
        </p:blipFill>
        <p:spPr>
          <a:xfrm>
            <a:off x="6303324" y="1290845"/>
            <a:ext cx="4289195" cy="4852838"/>
          </a:xfrm>
          <a:prstGeom prst="rect">
            <a:avLst/>
          </a:prstGeom>
        </p:spPr>
      </p:pic>
      <p:sp>
        <p:nvSpPr>
          <p:cNvPr id="7" name="Rectangle 1">
            <a:extLst>
              <a:ext uri="{FF2B5EF4-FFF2-40B4-BE49-F238E27FC236}">
                <a16:creationId xmlns:a16="http://schemas.microsoft.com/office/drawing/2014/main" id="{2416A016-B644-4593-91DB-FC68ACF16675}"/>
              </a:ext>
            </a:extLst>
          </p:cNvPr>
          <p:cNvSpPr>
            <a:spLocks noGrp="1" noChangeArrowheads="1"/>
          </p:cNvSpPr>
          <p:nvPr>
            <p:ph sz="half" idx="1"/>
          </p:nvPr>
        </p:nvSpPr>
        <p:spPr bwMode="auto">
          <a:xfrm>
            <a:off x="596630" y="1290845"/>
            <a:ext cx="5181600" cy="498852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o-RO" sz="2400" b="0" i="0" u="none" strike="noStrike" cap="none" normalizeH="0" baseline="0" dirty="0">
                <a:ln>
                  <a:noFill/>
                </a:ln>
                <a:solidFill>
                  <a:srgbClr val="FF0000"/>
                </a:solidFill>
                <a:effectLst/>
                <a:latin typeface="Helvetica Neue"/>
              </a:rPr>
              <a:t>6.</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Cerința</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Se dau n numere naturale. Determinați cel mai mare număr par introdus și numărul său de apariții.</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intrare</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Fișierul de intrare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maximpar.in</a:t>
            </a:r>
            <a:r>
              <a:rPr kumimoji="0" lang="ro-RO" altLang="ro-RO" sz="1400" b="0" i="0" u="none" strike="noStrike" cap="none" normalizeH="0" baseline="0" dirty="0">
                <a:ln>
                  <a:noFill/>
                </a:ln>
                <a:solidFill>
                  <a:srgbClr val="333333"/>
                </a:solidFill>
                <a:effectLst/>
                <a:latin typeface="Helvetica Neue"/>
              </a:rPr>
              <a:t> conține pe prima linie numărul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iar pe a doua linie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numere naturale separate prin spații.</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ieșire</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Fișierul de ieșire </a:t>
            </a:r>
            <a:r>
              <a:rPr kumimoji="0" lang="ro-RO" altLang="ro-RO" sz="1400" b="0" i="0" u="none" strike="noStrike" cap="none" normalizeH="0" baseline="0" dirty="0" err="1">
                <a:ln>
                  <a:noFill/>
                </a:ln>
                <a:solidFill>
                  <a:srgbClr val="C7254E"/>
                </a:solidFill>
                <a:effectLst/>
                <a:latin typeface="Courier New" panose="02070309020205020404" pitchFamily="49" charset="0"/>
                <a:cs typeface="Courier New" panose="02070309020205020404" pitchFamily="49" charset="0"/>
              </a:rPr>
              <a:t>maximpar.out</a:t>
            </a:r>
            <a:r>
              <a:rPr kumimoji="0" lang="ro-RO" altLang="ro-RO" sz="1400" b="0" i="0" u="none" strike="noStrike" cap="none" normalizeH="0" baseline="0" dirty="0">
                <a:ln>
                  <a:noFill/>
                </a:ln>
                <a:solidFill>
                  <a:srgbClr val="333333"/>
                </a:solidFill>
                <a:effectLst/>
                <a:latin typeface="Helvetica Neue"/>
              </a:rPr>
              <a:t> va conține pe prima linie numerele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maxim</a:t>
            </a:r>
            <a:r>
              <a:rPr kumimoji="0" lang="ro-RO" altLang="ro-RO" sz="1400" b="0" i="0" u="none" strike="noStrike" cap="none" normalizeH="0" baseline="0" dirty="0">
                <a:ln>
                  <a:noFill/>
                </a:ln>
                <a:solidFill>
                  <a:srgbClr val="333333"/>
                </a:solidFill>
                <a:effectLst/>
                <a:latin typeface="Helvetica Neue"/>
              </a:rPr>
              <a:t> si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apare</a:t>
            </a:r>
            <a:r>
              <a:rPr kumimoji="0" lang="ro-RO" altLang="ro-RO" sz="1400" b="0" i="0" u="none" strike="noStrike" cap="none" normalizeH="0" baseline="0" dirty="0">
                <a:ln>
                  <a:noFill/>
                </a:ln>
                <a:solidFill>
                  <a:srgbClr val="333333"/>
                </a:solidFill>
                <a:effectLst/>
                <a:latin typeface="Helvetica Neue"/>
              </a:rPr>
              <a:t>, reprezentând maximul par dintre numerele de pe a doua linie a fișierului de intrare și aparițiile acestuia, dacă fișierul de intrare conține cel puțin un număr par, respectiv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a:t>
            </a:r>
            <a:r>
              <a:rPr kumimoji="0" lang="ro-RO" altLang="ro-RO" sz="1400" b="0" i="0" u="none" strike="noStrike" cap="none" normalizeH="0" baseline="0" dirty="0">
                <a:ln>
                  <a:noFill/>
                </a:ln>
                <a:solidFill>
                  <a:srgbClr val="333333"/>
                </a:solidFill>
                <a:effectLst/>
                <a:latin typeface="Helvetica Neue"/>
              </a:rPr>
              <a:t>, în caz contrar.</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Restricții și precizări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 ≤ n ≤ 200</a:t>
            </a:r>
            <a:endParaRPr kumimoji="0" lang="ro-RO" altLang="ro-RO" sz="14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solidFill>
                  <a:srgbClr val="333333"/>
                </a:solidFill>
                <a:effectLst/>
                <a:latin typeface="Helvetica Neue"/>
              </a:rPr>
              <a:t>numerele de pe a doua linie a fișierului de intrare vor fi mai mici decât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1.000</a:t>
            </a:r>
            <a:endParaRPr kumimoji="0" lang="ro-RO" altLang="ro-RO" sz="14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FAE0B623-B0FE-4312-833D-73D5FE970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056" y="2181188"/>
            <a:ext cx="2573658" cy="4098182"/>
          </a:xfrm>
          <a:prstGeom prst="rect">
            <a:avLst/>
          </a:prstGeom>
        </p:spPr>
      </p:pic>
    </p:spTree>
    <p:extLst>
      <p:ext uri="{BB962C8B-B14F-4D97-AF65-F5344CB8AC3E}">
        <p14:creationId xmlns:p14="http://schemas.microsoft.com/office/powerpoint/2010/main" val="32208270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A430-8121-4BA4-813A-61A36EA28B2C}"/>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4" name="Content Placeholder 3">
            <a:extLst>
              <a:ext uri="{FF2B5EF4-FFF2-40B4-BE49-F238E27FC236}">
                <a16:creationId xmlns:a16="http://schemas.microsoft.com/office/drawing/2014/main" id="{7305B4BD-B987-494A-804E-16DD81FE5390}"/>
              </a:ext>
            </a:extLst>
          </p:cNvPr>
          <p:cNvPicPr>
            <a:picLocks noGrp="1" noChangeAspect="1"/>
          </p:cNvPicPr>
          <p:nvPr>
            <p:ph idx="1"/>
          </p:nvPr>
        </p:nvPicPr>
        <p:blipFill rotWithShape="1">
          <a:blip r:embed="rId2"/>
          <a:srcRect l="747" t="52608" r="34240" b="14306"/>
          <a:stretch/>
        </p:blipFill>
        <p:spPr>
          <a:xfrm>
            <a:off x="636550" y="1895001"/>
            <a:ext cx="10717250" cy="3067997"/>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11EEBD8-F19C-4923-9576-9B24B7577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8426" y="4719537"/>
            <a:ext cx="1890408" cy="1890408"/>
          </a:xfrm>
          <a:prstGeom prst="rect">
            <a:avLst/>
          </a:prstGeom>
        </p:spPr>
      </p:pic>
    </p:spTree>
    <p:extLst>
      <p:ext uri="{BB962C8B-B14F-4D97-AF65-F5344CB8AC3E}">
        <p14:creationId xmlns:p14="http://schemas.microsoft.com/office/powerpoint/2010/main" val="3086413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CDA7B-03CB-4B60-ADEA-E4102DF4CBEC}"/>
              </a:ext>
            </a:extLst>
          </p:cNvPr>
          <p:cNvSpPr>
            <a:spLocks noGrp="1"/>
          </p:cNvSpPr>
          <p:nvPr>
            <p:ph sz="half" idx="1"/>
          </p:nvPr>
        </p:nvSpPr>
        <p:spPr>
          <a:xfrm>
            <a:off x="717223" y="1300899"/>
            <a:ext cx="5378777" cy="4876064"/>
          </a:xfrm>
        </p:spPr>
        <p:txBody>
          <a:bodyPr>
            <a:normAutofit fontScale="55000" lnSpcReduction="20000"/>
          </a:bodyPr>
          <a:lstStyle/>
          <a:p>
            <a:r>
              <a:rPr lang="en-US" sz="5100" b="1" dirty="0"/>
              <a:t>7. </a:t>
            </a:r>
          </a:p>
          <a:p>
            <a:pPr marL="0" indent="0">
              <a:buNone/>
            </a:pPr>
            <a:r>
              <a:rPr lang="en-US" dirty="0"/>
              <a:t>- </a:t>
            </a:r>
            <a:r>
              <a:rPr lang="en-US" dirty="0" err="1"/>
              <a:t>Păstrați</a:t>
            </a:r>
            <a:r>
              <a:rPr lang="en-US" dirty="0"/>
              <a:t> </a:t>
            </a:r>
            <a:r>
              <a:rPr lang="en-US" dirty="0" err="1"/>
              <a:t>scorul</a:t>
            </a:r>
            <a:r>
              <a:rPr lang="en-US" dirty="0"/>
              <a:t> </a:t>
            </a:r>
            <a:r>
              <a:rPr lang="en-US" dirty="0" err="1"/>
              <a:t>pentru</a:t>
            </a:r>
            <a:r>
              <a:rPr lang="en-US" dirty="0"/>
              <a:t> un </a:t>
            </a:r>
            <a:r>
              <a:rPr lang="en-US" dirty="0" err="1"/>
              <a:t>joc</a:t>
            </a:r>
            <a:r>
              <a:rPr lang="en-US" dirty="0"/>
              <a:t> de baseball cu reguli </a:t>
            </a:r>
            <a:r>
              <a:rPr lang="en-US" dirty="0" err="1"/>
              <a:t>ciudate</a:t>
            </a:r>
            <a:r>
              <a:rPr lang="en-US" dirty="0"/>
              <a:t>. </a:t>
            </a:r>
            <a:r>
              <a:rPr lang="en-US" dirty="0" err="1"/>
              <a:t>Jocul</a:t>
            </a:r>
            <a:r>
              <a:rPr lang="en-US" dirty="0"/>
              <a:t> </a:t>
            </a:r>
            <a:r>
              <a:rPr lang="en-US" dirty="0" err="1"/>
              <a:t>constă</a:t>
            </a:r>
            <a:r>
              <a:rPr lang="en-US" dirty="0"/>
              <a:t> in </a:t>
            </a:r>
            <a:r>
              <a:rPr lang="en-US" dirty="0" err="1"/>
              <a:t>mai</a:t>
            </a:r>
            <a:r>
              <a:rPr lang="en-US" dirty="0"/>
              <a:t> </a:t>
            </a:r>
            <a:r>
              <a:rPr lang="en-US" dirty="0" err="1"/>
              <a:t>multe</a:t>
            </a:r>
            <a:r>
              <a:rPr lang="en-US" dirty="0"/>
              <a:t> </a:t>
            </a:r>
            <a:r>
              <a:rPr lang="en-US" dirty="0" err="1"/>
              <a:t>runde</a:t>
            </a:r>
            <a:r>
              <a:rPr lang="en-US" dirty="0"/>
              <a:t>, </a:t>
            </a:r>
            <a:r>
              <a:rPr lang="en-US" dirty="0" err="1"/>
              <a:t>în</a:t>
            </a:r>
            <a:r>
              <a:rPr lang="en-US" dirty="0"/>
              <a:t> care </a:t>
            </a:r>
            <a:r>
              <a:rPr lang="en-US" dirty="0" err="1"/>
              <a:t>scorurile</a:t>
            </a:r>
            <a:r>
              <a:rPr lang="en-US" dirty="0"/>
              <a:t> din </a:t>
            </a:r>
            <a:r>
              <a:rPr lang="en-US" dirty="0" err="1"/>
              <a:t>rundele</a:t>
            </a:r>
            <a:r>
              <a:rPr lang="en-US" dirty="0"/>
              <a:t> </a:t>
            </a:r>
            <a:r>
              <a:rPr lang="en-US" dirty="0" err="1"/>
              <a:t>anterioare</a:t>
            </a:r>
            <a:r>
              <a:rPr lang="en-US" dirty="0"/>
              <a:t> pot </a:t>
            </a:r>
            <a:r>
              <a:rPr lang="en-US" dirty="0" err="1"/>
              <a:t>afecta</a:t>
            </a:r>
            <a:r>
              <a:rPr lang="en-US" dirty="0"/>
              <a:t> </a:t>
            </a:r>
            <a:r>
              <a:rPr lang="en-US" dirty="0" err="1"/>
              <a:t>scorurile</a:t>
            </a:r>
            <a:r>
              <a:rPr lang="en-US" dirty="0"/>
              <a:t> din </a:t>
            </a:r>
            <a:r>
              <a:rPr lang="en-US" dirty="0" err="1"/>
              <a:t>rundele</a:t>
            </a:r>
            <a:r>
              <a:rPr lang="en-US" dirty="0"/>
              <a:t> </a:t>
            </a:r>
            <a:r>
              <a:rPr lang="en-US" dirty="0" err="1"/>
              <a:t>viitoare</a:t>
            </a:r>
            <a:r>
              <a:rPr lang="en-US" dirty="0"/>
              <a:t>.</a:t>
            </a:r>
          </a:p>
          <a:p>
            <a:pPr marL="0" indent="0">
              <a:buNone/>
            </a:pPr>
            <a:r>
              <a:rPr lang="en-US" dirty="0"/>
              <a:t>- La </a:t>
            </a:r>
            <a:r>
              <a:rPr lang="en-US" dirty="0" err="1"/>
              <a:t>începutul</a:t>
            </a:r>
            <a:r>
              <a:rPr lang="en-US" dirty="0"/>
              <a:t> </a:t>
            </a:r>
            <a:r>
              <a:rPr lang="en-US" dirty="0" err="1"/>
              <a:t>jocului</a:t>
            </a:r>
            <a:r>
              <a:rPr lang="en-US" dirty="0"/>
              <a:t>, </a:t>
            </a:r>
            <a:r>
              <a:rPr lang="en-US" dirty="0" err="1"/>
              <a:t>începeți</a:t>
            </a:r>
            <a:r>
              <a:rPr lang="en-US" dirty="0"/>
              <a:t> cu o </a:t>
            </a:r>
            <a:r>
              <a:rPr lang="en-US" dirty="0" err="1"/>
              <a:t>înregistrare</a:t>
            </a:r>
            <a:r>
              <a:rPr lang="en-US" dirty="0"/>
              <a:t> </a:t>
            </a:r>
            <a:r>
              <a:rPr lang="en-US" dirty="0" err="1"/>
              <a:t>goală</a:t>
            </a:r>
            <a:r>
              <a:rPr lang="en-US" dirty="0"/>
              <a:t>.  Se da o </a:t>
            </a:r>
            <a:r>
              <a:rPr lang="en-US" dirty="0" err="1"/>
              <a:t>lista</a:t>
            </a:r>
            <a:r>
              <a:rPr lang="en-US" dirty="0"/>
              <a:t> de </a:t>
            </a:r>
            <a:r>
              <a:rPr lang="en-US" dirty="0" err="1"/>
              <a:t>siruri</a:t>
            </a:r>
            <a:r>
              <a:rPr lang="en-US" dirty="0"/>
              <a:t> de </a:t>
            </a:r>
            <a:r>
              <a:rPr lang="en-US" dirty="0" err="1"/>
              <a:t>caractere</a:t>
            </a:r>
            <a:r>
              <a:rPr lang="en-US" dirty="0"/>
              <a:t> operator, </a:t>
            </a:r>
            <a:r>
              <a:rPr lang="en-US" dirty="0" err="1"/>
              <a:t>unde</a:t>
            </a:r>
            <a:r>
              <a:rPr lang="en-US" dirty="0"/>
              <a:t> operator[</a:t>
            </a:r>
            <a:r>
              <a:rPr lang="en-US" dirty="0" err="1"/>
              <a:t>i</a:t>
            </a:r>
            <a:r>
              <a:rPr lang="en-US" dirty="0"/>
              <a:t>] </a:t>
            </a:r>
            <a:r>
              <a:rPr lang="en-US" dirty="0" err="1"/>
              <a:t>este</a:t>
            </a:r>
            <a:r>
              <a:rPr lang="en-US" dirty="0"/>
              <a:t> a </a:t>
            </a:r>
            <a:r>
              <a:rPr lang="en-US" dirty="0" err="1"/>
              <a:t>i</a:t>
            </a:r>
            <a:r>
              <a:rPr lang="en-US" dirty="0"/>
              <a:t>-a </a:t>
            </a:r>
            <a:r>
              <a:rPr lang="en-US" dirty="0" err="1"/>
              <a:t>operatie</a:t>
            </a:r>
            <a:r>
              <a:rPr lang="en-US" dirty="0"/>
              <a:t> pe care </a:t>
            </a:r>
            <a:r>
              <a:rPr lang="en-US" dirty="0" err="1"/>
              <a:t>trebuie</a:t>
            </a:r>
            <a:r>
              <a:rPr lang="en-US" dirty="0"/>
              <a:t> </a:t>
            </a:r>
            <a:r>
              <a:rPr lang="en-US" dirty="0" err="1"/>
              <a:t>sa</a:t>
            </a:r>
            <a:r>
              <a:rPr lang="en-US" dirty="0"/>
              <a:t> o </a:t>
            </a:r>
            <a:r>
              <a:rPr lang="en-US" dirty="0" err="1"/>
              <a:t>aplici</a:t>
            </a:r>
            <a:r>
              <a:rPr lang="en-US" dirty="0"/>
              <a:t> la </a:t>
            </a:r>
            <a:r>
              <a:rPr lang="en-US" dirty="0" err="1"/>
              <a:t>inregistrare</a:t>
            </a:r>
            <a:r>
              <a:rPr lang="en-US" dirty="0"/>
              <a:t> </a:t>
            </a:r>
            <a:r>
              <a:rPr lang="en-US" dirty="0" err="1"/>
              <a:t>si</a:t>
            </a:r>
            <a:r>
              <a:rPr lang="en-US" dirty="0"/>
              <a:t> </a:t>
            </a:r>
            <a:r>
              <a:rPr lang="en-US" dirty="0" err="1"/>
              <a:t>este</a:t>
            </a:r>
            <a:r>
              <a:rPr lang="en-US" dirty="0"/>
              <a:t> </a:t>
            </a:r>
            <a:r>
              <a:rPr lang="en-US" dirty="0" err="1"/>
              <a:t>una</a:t>
            </a:r>
            <a:r>
              <a:rPr lang="en-US" dirty="0"/>
              <a:t> </a:t>
            </a:r>
            <a:r>
              <a:rPr lang="en-US" dirty="0" err="1"/>
              <a:t>dintre</a:t>
            </a:r>
            <a:r>
              <a:rPr lang="en-US" dirty="0"/>
              <a:t> </a:t>
            </a:r>
            <a:r>
              <a:rPr lang="en-US" dirty="0" err="1"/>
              <a:t>urmatoarele</a:t>
            </a:r>
            <a:r>
              <a:rPr lang="en-US" dirty="0"/>
              <a:t>:</a:t>
            </a:r>
          </a:p>
          <a:p>
            <a:pPr marL="0" indent="0">
              <a:buNone/>
            </a:pPr>
            <a:r>
              <a:rPr lang="en-US" dirty="0"/>
              <a:t>- Un </a:t>
            </a:r>
            <a:r>
              <a:rPr lang="en-US" dirty="0" err="1"/>
              <a:t>număr</a:t>
            </a:r>
            <a:r>
              <a:rPr lang="en-US" dirty="0"/>
              <a:t> </a:t>
            </a:r>
            <a:r>
              <a:rPr lang="en-US" dirty="0" err="1"/>
              <a:t>întreg</a:t>
            </a:r>
            <a:r>
              <a:rPr lang="en-US" dirty="0"/>
              <a:t> x — </a:t>
            </a:r>
            <a:r>
              <a:rPr lang="en-US" dirty="0" err="1"/>
              <a:t>înregistrați</a:t>
            </a:r>
            <a:r>
              <a:rPr lang="en-US" dirty="0"/>
              <a:t> un </a:t>
            </a:r>
            <a:r>
              <a:rPr lang="en-US" dirty="0" err="1"/>
              <a:t>nou</a:t>
            </a:r>
            <a:r>
              <a:rPr lang="en-US" dirty="0"/>
              <a:t> </a:t>
            </a:r>
            <a:r>
              <a:rPr lang="en-US" dirty="0" err="1"/>
              <a:t>scor</a:t>
            </a:r>
            <a:r>
              <a:rPr lang="en-US" dirty="0"/>
              <a:t> de x.</a:t>
            </a:r>
          </a:p>
          <a:p>
            <a:pPr marL="0" indent="0">
              <a:buNone/>
            </a:pPr>
            <a:r>
              <a:rPr lang="en-US" dirty="0"/>
              <a:t>— “+” — </a:t>
            </a:r>
            <a:r>
              <a:rPr lang="en-US" dirty="0" err="1"/>
              <a:t>înregistrați</a:t>
            </a:r>
            <a:r>
              <a:rPr lang="en-US" dirty="0"/>
              <a:t> un </a:t>
            </a:r>
            <a:r>
              <a:rPr lang="en-US" dirty="0" err="1"/>
              <a:t>nou</a:t>
            </a:r>
            <a:r>
              <a:rPr lang="en-US" dirty="0"/>
              <a:t> </a:t>
            </a:r>
            <a:r>
              <a:rPr lang="en-US" dirty="0" err="1"/>
              <a:t>scor</a:t>
            </a:r>
            <a:r>
              <a:rPr lang="en-US" dirty="0"/>
              <a:t> care </a:t>
            </a:r>
            <a:r>
              <a:rPr lang="en-US" dirty="0" err="1"/>
              <a:t>reprezintă</a:t>
            </a:r>
            <a:r>
              <a:rPr lang="en-US" dirty="0"/>
              <a:t> </a:t>
            </a:r>
            <a:r>
              <a:rPr lang="en-US" dirty="0" err="1"/>
              <a:t>suma</a:t>
            </a:r>
            <a:r>
              <a:rPr lang="en-US" dirty="0"/>
              <a:t> </a:t>
            </a:r>
            <a:r>
              <a:rPr lang="en-US" dirty="0" err="1"/>
              <a:t>celor</a:t>
            </a:r>
            <a:r>
              <a:rPr lang="en-US" dirty="0"/>
              <a:t> </a:t>
            </a:r>
            <a:r>
              <a:rPr lang="en-US" dirty="0" err="1"/>
              <a:t>două</a:t>
            </a:r>
            <a:r>
              <a:rPr lang="en-US" dirty="0"/>
              <a:t> </a:t>
            </a:r>
            <a:r>
              <a:rPr lang="en-US" dirty="0" err="1"/>
              <a:t>scoruri</a:t>
            </a:r>
            <a:r>
              <a:rPr lang="en-US" dirty="0"/>
              <a:t> </a:t>
            </a:r>
            <a:r>
              <a:rPr lang="en-US" dirty="0" err="1"/>
              <a:t>anterioare</a:t>
            </a:r>
            <a:r>
              <a:rPr lang="en-US" dirty="0"/>
              <a:t>. Este </a:t>
            </a:r>
            <a:r>
              <a:rPr lang="en-US" dirty="0" err="1"/>
              <a:t>garantat</a:t>
            </a:r>
            <a:r>
              <a:rPr lang="en-US" dirty="0"/>
              <a:t> </a:t>
            </a:r>
            <a:r>
              <a:rPr lang="en-US" dirty="0" err="1"/>
              <a:t>că</a:t>
            </a:r>
            <a:r>
              <a:rPr lang="en-US" dirty="0"/>
              <a:t> </a:t>
            </a:r>
            <a:r>
              <a:rPr lang="en-US" dirty="0" err="1"/>
              <a:t>vor</a:t>
            </a:r>
            <a:r>
              <a:rPr lang="en-US" dirty="0"/>
              <a:t> </a:t>
            </a:r>
            <a:r>
              <a:rPr lang="en-US" dirty="0" err="1"/>
              <a:t>exista</a:t>
            </a:r>
            <a:r>
              <a:rPr lang="en-US" dirty="0"/>
              <a:t> </a:t>
            </a:r>
            <a:r>
              <a:rPr lang="en-US" dirty="0" err="1"/>
              <a:t>întotdeauna</a:t>
            </a:r>
            <a:r>
              <a:rPr lang="en-US" dirty="0"/>
              <a:t> </a:t>
            </a:r>
            <a:r>
              <a:rPr lang="en-US" dirty="0" err="1"/>
              <a:t>două</a:t>
            </a:r>
            <a:r>
              <a:rPr lang="en-US" dirty="0"/>
              <a:t> </a:t>
            </a:r>
            <a:r>
              <a:rPr lang="en-US" dirty="0" err="1"/>
              <a:t>scoruri</a:t>
            </a:r>
            <a:r>
              <a:rPr lang="en-US" dirty="0"/>
              <a:t> </a:t>
            </a:r>
            <a:r>
              <a:rPr lang="en-US" dirty="0" err="1"/>
              <a:t>anterioare</a:t>
            </a:r>
            <a:r>
              <a:rPr lang="en-US" dirty="0"/>
              <a:t>.</a:t>
            </a:r>
          </a:p>
          <a:p>
            <a:pPr marL="0" indent="0">
              <a:buNone/>
            </a:pPr>
            <a:r>
              <a:rPr lang="en-US" dirty="0"/>
              <a:t>— “D” — </a:t>
            </a:r>
            <a:r>
              <a:rPr lang="en-US" dirty="0" err="1"/>
              <a:t>înregistrați</a:t>
            </a:r>
            <a:r>
              <a:rPr lang="en-US" dirty="0"/>
              <a:t> un </a:t>
            </a:r>
            <a:r>
              <a:rPr lang="en-US" dirty="0" err="1"/>
              <a:t>nou</a:t>
            </a:r>
            <a:r>
              <a:rPr lang="en-US" dirty="0"/>
              <a:t> </a:t>
            </a:r>
            <a:r>
              <a:rPr lang="en-US" dirty="0" err="1"/>
              <a:t>scor</a:t>
            </a:r>
            <a:r>
              <a:rPr lang="en-US" dirty="0"/>
              <a:t> care </a:t>
            </a:r>
            <a:r>
              <a:rPr lang="en-US" dirty="0" err="1"/>
              <a:t>este</a:t>
            </a:r>
            <a:r>
              <a:rPr lang="en-US" dirty="0"/>
              <a:t> </a:t>
            </a:r>
            <a:r>
              <a:rPr lang="en-US" dirty="0" err="1"/>
              <a:t>dublu</a:t>
            </a:r>
            <a:r>
              <a:rPr lang="en-US" dirty="0"/>
              <a:t> </a:t>
            </a:r>
            <a:r>
              <a:rPr lang="en-US" dirty="0" err="1"/>
              <a:t>față</a:t>
            </a:r>
            <a:r>
              <a:rPr lang="en-US" dirty="0"/>
              <a:t> de </a:t>
            </a:r>
            <a:r>
              <a:rPr lang="en-US" dirty="0" err="1"/>
              <a:t>scorul</a:t>
            </a:r>
            <a:r>
              <a:rPr lang="en-US" dirty="0"/>
              <a:t> anterior. Este </a:t>
            </a:r>
            <a:r>
              <a:rPr lang="en-US" dirty="0" err="1"/>
              <a:t>garantat</a:t>
            </a:r>
            <a:r>
              <a:rPr lang="en-US" dirty="0"/>
              <a:t> </a:t>
            </a:r>
            <a:r>
              <a:rPr lang="en-US" dirty="0" err="1"/>
              <a:t>că</a:t>
            </a:r>
            <a:r>
              <a:rPr lang="en-US" dirty="0"/>
              <a:t> </a:t>
            </a:r>
            <a:r>
              <a:rPr lang="en-US" dirty="0" err="1"/>
              <a:t>va</a:t>
            </a:r>
            <a:r>
              <a:rPr lang="en-US" dirty="0"/>
              <a:t> </a:t>
            </a:r>
            <a:r>
              <a:rPr lang="en-US" dirty="0" err="1"/>
              <a:t>exista</a:t>
            </a:r>
            <a:r>
              <a:rPr lang="en-US" dirty="0"/>
              <a:t> </a:t>
            </a:r>
            <a:r>
              <a:rPr lang="en-US" dirty="0" err="1"/>
              <a:t>întotdeauna</a:t>
            </a:r>
            <a:r>
              <a:rPr lang="en-US" dirty="0"/>
              <a:t> un </a:t>
            </a:r>
            <a:r>
              <a:rPr lang="en-US" dirty="0" err="1"/>
              <a:t>scor</a:t>
            </a:r>
            <a:r>
              <a:rPr lang="en-US" dirty="0"/>
              <a:t> anterior.</a:t>
            </a:r>
          </a:p>
          <a:p>
            <a:pPr marL="0" indent="0">
              <a:buNone/>
            </a:pPr>
            <a:r>
              <a:rPr lang="en-US" dirty="0"/>
              <a:t>— “C” — </a:t>
            </a:r>
            <a:r>
              <a:rPr lang="en-US" dirty="0" err="1"/>
              <a:t>invalidați</a:t>
            </a:r>
            <a:r>
              <a:rPr lang="en-US" dirty="0"/>
              <a:t> </a:t>
            </a:r>
            <a:r>
              <a:rPr lang="en-US" dirty="0" err="1"/>
              <a:t>scorul</a:t>
            </a:r>
            <a:r>
              <a:rPr lang="en-US" dirty="0"/>
              <a:t> anterior, </a:t>
            </a:r>
            <a:r>
              <a:rPr lang="en-US" dirty="0" err="1"/>
              <a:t>eliminându</a:t>
            </a:r>
            <a:r>
              <a:rPr lang="en-US" dirty="0"/>
              <a:t>-l din </a:t>
            </a:r>
            <a:r>
              <a:rPr lang="en-US" dirty="0" err="1"/>
              <a:t>înregistrare</a:t>
            </a:r>
            <a:r>
              <a:rPr lang="en-US" dirty="0"/>
              <a:t>. Este </a:t>
            </a:r>
            <a:r>
              <a:rPr lang="en-US" dirty="0" err="1"/>
              <a:t>garantat</a:t>
            </a:r>
            <a:r>
              <a:rPr lang="en-US" dirty="0"/>
              <a:t> </a:t>
            </a:r>
            <a:r>
              <a:rPr lang="en-US" dirty="0" err="1"/>
              <a:t>că</a:t>
            </a:r>
            <a:r>
              <a:rPr lang="en-US" dirty="0"/>
              <a:t> </a:t>
            </a:r>
            <a:r>
              <a:rPr lang="en-US" dirty="0" err="1"/>
              <a:t>va</a:t>
            </a:r>
            <a:r>
              <a:rPr lang="en-US" dirty="0"/>
              <a:t> </a:t>
            </a:r>
            <a:r>
              <a:rPr lang="en-US" dirty="0" err="1"/>
              <a:t>exista</a:t>
            </a:r>
            <a:r>
              <a:rPr lang="en-US" dirty="0"/>
              <a:t> </a:t>
            </a:r>
            <a:r>
              <a:rPr lang="en-US" dirty="0" err="1"/>
              <a:t>întotdeauna</a:t>
            </a:r>
            <a:r>
              <a:rPr lang="en-US" dirty="0"/>
              <a:t> un </a:t>
            </a:r>
            <a:r>
              <a:rPr lang="en-US" dirty="0" err="1"/>
              <a:t>scor</a:t>
            </a:r>
            <a:r>
              <a:rPr lang="en-US" dirty="0"/>
              <a:t> anterior.</a:t>
            </a:r>
          </a:p>
          <a:p>
            <a:pPr marL="0" indent="0">
              <a:buNone/>
            </a:pPr>
            <a:r>
              <a:rPr lang="en-US" dirty="0"/>
              <a:t>- </a:t>
            </a:r>
            <a:r>
              <a:rPr lang="en-US" dirty="0" err="1"/>
              <a:t>Returnează</a:t>
            </a:r>
            <a:r>
              <a:rPr lang="en-US" dirty="0"/>
              <a:t> </a:t>
            </a:r>
            <a:r>
              <a:rPr lang="en-US" dirty="0" err="1"/>
              <a:t>suma</a:t>
            </a:r>
            <a:r>
              <a:rPr lang="en-US" dirty="0"/>
              <a:t> </a:t>
            </a:r>
            <a:r>
              <a:rPr lang="en-US" dirty="0" err="1"/>
              <a:t>tuturor</a:t>
            </a:r>
            <a:r>
              <a:rPr lang="en-US" dirty="0"/>
              <a:t> </a:t>
            </a:r>
            <a:r>
              <a:rPr lang="en-US" dirty="0" err="1"/>
              <a:t>scorurilor</a:t>
            </a:r>
            <a:r>
              <a:rPr lang="en-US" dirty="0"/>
              <a:t> de pe </a:t>
            </a:r>
            <a:r>
              <a:rPr lang="en-US" dirty="0" err="1"/>
              <a:t>înregistrare</a:t>
            </a:r>
            <a:r>
              <a:rPr lang="en-US" dirty="0"/>
              <a:t>.</a:t>
            </a:r>
            <a:endParaRPr lang="ro-RO" dirty="0"/>
          </a:p>
        </p:txBody>
      </p:sp>
      <p:pic>
        <p:nvPicPr>
          <p:cNvPr id="6" name="Content Placeholder 5">
            <a:extLst>
              <a:ext uri="{FF2B5EF4-FFF2-40B4-BE49-F238E27FC236}">
                <a16:creationId xmlns:a16="http://schemas.microsoft.com/office/drawing/2014/main" id="{B0A4A329-A3DF-4C33-8BAC-DB56A510F070}"/>
              </a:ext>
            </a:extLst>
          </p:cNvPr>
          <p:cNvPicPr>
            <a:picLocks noGrp="1" noChangeAspect="1"/>
          </p:cNvPicPr>
          <p:nvPr>
            <p:ph sz="half" idx="2"/>
          </p:nvPr>
        </p:nvPicPr>
        <p:blipFill rotWithShape="1">
          <a:blip r:embed="rId2"/>
          <a:srcRect l="24242" r="47013" b="42710"/>
          <a:stretch/>
        </p:blipFill>
        <p:spPr>
          <a:xfrm>
            <a:off x="6557650" y="832541"/>
            <a:ext cx="4631966" cy="5192917"/>
          </a:xfrm>
        </p:spPr>
      </p:pic>
      <p:pic>
        <p:nvPicPr>
          <p:cNvPr id="10" name="Picture 9" descr="A blue and yellow toy&#10;&#10;Description automatically generated with low confidence">
            <a:extLst>
              <a:ext uri="{FF2B5EF4-FFF2-40B4-BE49-F238E27FC236}">
                <a16:creationId xmlns:a16="http://schemas.microsoft.com/office/drawing/2014/main" id="{B4278AD6-DAA9-45FD-BA2F-06320583F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335" y="5139182"/>
            <a:ext cx="2122209" cy="1596270"/>
          </a:xfrm>
          <a:prstGeom prst="rect">
            <a:avLst/>
          </a:prstGeom>
        </p:spPr>
      </p:pic>
    </p:spTree>
    <p:extLst>
      <p:ext uri="{BB962C8B-B14F-4D97-AF65-F5344CB8AC3E}">
        <p14:creationId xmlns:p14="http://schemas.microsoft.com/office/powerpoint/2010/main" val="283279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D505-642E-4497-A18D-B1C6FBEC5CCB}"/>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5" name="Content Placeholder 4">
            <a:extLst>
              <a:ext uri="{FF2B5EF4-FFF2-40B4-BE49-F238E27FC236}">
                <a16:creationId xmlns:a16="http://schemas.microsoft.com/office/drawing/2014/main" id="{62E15C34-918C-4756-A68E-AC8990B15C62}"/>
              </a:ext>
            </a:extLst>
          </p:cNvPr>
          <p:cNvPicPr>
            <a:picLocks noGrp="1" noChangeAspect="1"/>
          </p:cNvPicPr>
          <p:nvPr>
            <p:ph idx="1"/>
          </p:nvPr>
        </p:nvPicPr>
        <p:blipFill rotWithShape="1">
          <a:blip r:embed="rId2"/>
          <a:srcRect t="62892" r="28329" b="19671"/>
          <a:stretch/>
        </p:blipFill>
        <p:spPr>
          <a:xfrm>
            <a:off x="838200" y="1690688"/>
            <a:ext cx="10515600" cy="2295728"/>
          </a:xfrm>
        </p:spPr>
      </p:pic>
      <p:pic>
        <p:nvPicPr>
          <p:cNvPr id="7" name="Picture 6" descr="A picture containing yellow, wearing, clipart, automaton&#10;&#10;Description automatically generated">
            <a:extLst>
              <a:ext uri="{FF2B5EF4-FFF2-40B4-BE49-F238E27FC236}">
                <a16:creationId xmlns:a16="http://schemas.microsoft.com/office/drawing/2014/main" id="{5486A7C8-A5AC-4F0B-946A-EB109C397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4283279"/>
            <a:ext cx="5143500" cy="2057400"/>
          </a:xfrm>
          <a:prstGeom prst="rect">
            <a:avLst/>
          </a:prstGeom>
        </p:spPr>
      </p:pic>
    </p:spTree>
    <p:extLst>
      <p:ext uri="{BB962C8B-B14F-4D97-AF65-F5344CB8AC3E}">
        <p14:creationId xmlns:p14="http://schemas.microsoft.com/office/powerpoint/2010/main" val="7706488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29468-1740-440C-9E1A-F8973F50FDC0}"/>
              </a:ext>
            </a:extLst>
          </p:cNvPr>
          <p:cNvSpPr>
            <a:spLocks noGrp="1"/>
          </p:cNvSpPr>
          <p:nvPr>
            <p:ph sz="half" idx="1"/>
          </p:nvPr>
        </p:nvSpPr>
        <p:spPr/>
        <p:txBody>
          <a:bodyPr>
            <a:normAutofit fontScale="85000" lnSpcReduction="10000"/>
          </a:bodyPr>
          <a:lstStyle/>
          <a:p>
            <a:pPr marL="0" indent="0">
              <a:buNone/>
            </a:pPr>
            <a:r>
              <a:rPr lang="en-US" sz="4200" b="1" dirty="0"/>
              <a:t>8.</a:t>
            </a:r>
          </a:p>
          <a:p>
            <a:pPr marL="0" indent="0">
              <a:buNone/>
            </a:pPr>
            <a:r>
              <a:rPr lang="ro-RO" dirty="0"/>
              <a:t> </a:t>
            </a:r>
            <a:r>
              <a:rPr lang="en-US" dirty="0"/>
              <a:t>S</a:t>
            </a:r>
            <a:r>
              <a:rPr lang="ro-RO" dirty="0"/>
              <a:t>e dau două rețele întregi nums1 și nums2 ambele elemente unice, în cazul în care nums1 este un subset de nums2.</a:t>
            </a:r>
          </a:p>
          <a:p>
            <a:pPr marL="0" indent="0">
              <a:buNone/>
            </a:pPr>
            <a:r>
              <a:rPr lang="ro-RO" dirty="0"/>
              <a:t>- Găsiți toate numerele următoare mai mari pentru elementele nums1 în locurile corespunzătoare de nums2.</a:t>
            </a:r>
          </a:p>
          <a:p>
            <a:pPr marL="0" indent="0">
              <a:buNone/>
            </a:pPr>
            <a:r>
              <a:rPr lang="ro-RO" dirty="0"/>
              <a:t>- Următorul număr mai mare de un număr x în num</a:t>
            </a:r>
            <a:r>
              <a:rPr lang="en-US" dirty="0"/>
              <a:t>s</a:t>
            </a:r>
            <a:r>
              <a:rPr lang="ro-RO" dirty="0"/>
              <a:t>1 este primul număr mai mare la dreapta în nums2. Dacă nu există, returnați -1 pentru acest număr.</a:t>
            </a:r>
          </a:p>
        </p:txBody>
      </p:sp>
      <p:pic>
        <p:nvPicPr>
          <p:cNvPr id="6" name="Content Placeholder 5">
            <a:extLst>
              <a:ext uri="{FF2B5EF4-FFF2-40B4-BE49-F238E27FC236}">
                <a16:creationId xmlns:a16="http://schemas.microsoft.com/office/drawing/2014/main" id="{3F9A9A04-E0C5-4EE1-BF3A-D376BF111E78}"/>
              </a:ext>
            </a:extLst>
          </p:cNvPr>
          <p:cNvPicPr>
            <a:picLocks noGrp="1" noChangeAspect="1"/>
          </p:cNvPicPr>
          <p:nvPr>
            <p:ph sz="half" idx="2"/>
          </p:nvPr>
        </p:nvPicPr>
        <p:blipFill rotWithShape="1">
          <a:blip r:embed="rId2"/>
          <a:srcRect l="23515" r="46467" b="28479"/>
          <a:stretch/>
        </p:blipFill>
        <p:spPr>
          <a:xfrm>
            <a:off x="6667361" y="783912"/>
            <a:ext cx="4456267" cy="5522807"/>
          </a:xfrm>
        </p:spPr>
      </p:pic>
      <p:pic>
        <p:nvPicPr>
          <p:cNvPr id="8" name="Picture 7" descr="A picture containing text&#10;&#10;Description automatically generated">
            <a:extLst>
              <a:ext uri="{FF2B5EF4-FFF2-40B4-BE49-F238E27FC236}">
                <a16:creationId xmlns:a16="http://schemas.microsoft.com/office/drawing/2014/main" id="{1FB1D5A1-AFC4-48F7-87D9-0029B770A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416" y="681037"/>
            <a:ext cx="2371725" cy="1485900"/>
          </a:xfrm>
          <a:prstGeom prst="rect">
            <a:avLst/>
          </a:prstGeom>
        </p:spPr>
      </p:pic>
    </p:spTree>
    <p:extLst>
      <p:ext uri="{BB962C8B-B14F-4D97-AF65-F5344CB8AC3E}">
        <p14:creationId xmlns:p14="http://schemas.microsoft.com/office/powerpoint/2010/main" val="80215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066D-ADA7-4EAB-AC79-114DFFC43EA3}"/>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5" name="Content Placeholder 4">
            <a:extLst>
              <a:ext uri="{FF2B5EF4-FFF2-40B4-BE49-F238E27FC236}">
                <a16:creationId xmlns:a16="http://schemas.microsoft.com/office/drawing/2014/main" id="{9EC8E009-437B-4AC4-B329-310497FF7AD7}"/>
              </a:ext>
            </a:extLst>
          </p:cNvPr>
          <p:cNvPicPr>
            <a:picLocks noGrp="1" noChangeAspect="1"/>
          </p:cNvPicPr>
          <p:nvPr>
            <p:ph idx="1"/>
          </p:nvPr>
        </p:nvPicPr>
        <p:blipFill rotWithShape="1">
          <a:blip r:embed="rId2"/>
          <a:srcRect t="57527" r="26443" b="27495"/>
          <a:stretch/>
        </p:blipFill>
        <p:spPr>
          <a:xfrm>
            <a:off x="693348" y="2266544"/>
            <a:ext cx="10805303" cy="1877439"/>
          </a:xfrm>
        </p:spPr>
      </p:pic>
      <p:pic>
        <p:nvPicPr>
          <p:cNvPr id="7" name="Picture 6" descr="A picture containing indoor, electronics, computer&#10;&#10;Description automatically generated">
            <a:extLst>
              <a:ext uri="{FF2B5EF4-FFF2-40B4-BE49-F238E27FC236}">
                <a16:creationId xmlns:a16="http://schemas.microsoft.com/office/drawing/2014/main" id="{702AB7AC-8880-4259-B6BD-8E01CE368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340" y="4184920"/>
            <a:ext cx="2447318" cy="2447318"/>
          </a:xfrm>
          <a:prstGeom prst="rect">
            <a:avLst/>
          </a:prstGeom>
        </p:spPr>
      </p:pic>
    </p:spTree>
    <p:extLst>
      <p:ext uri="{BB962C8B-B14F-4D97-AF65-F5344CB8AC3E}">
        <p14:creationId xmlns:p14="http://schemas.microsoft.com/office/powerpoint/2010/main" val="146596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25EC8-2600-4F38-AF98-F1A90FE86D4C}"/>
              </a:ext>
            </a:extLst>
          </p:cNvPr>
          <p:cNvSpPr>
            <a:spLocks noGrp="1"/>
          </p:cNvSpPr>
          <p:nvPr>
            <p:ph sz="half" idx="1"/>
          </p:nvPr>
        </p:nvSpPr>
        <p:spPr>
          <a:xfrm>
            <a:off x="659876" y="1046375"/>
            <a:ext cx="5359924" cy="5130588"/>
          </a:xfrm>
        </p:spPr>
        <p:txBody>
          <a:bodyPr>
            <a:normAutofit fontScale="77500" lnSpcReduction="20000"/>
          </a:bodyPr>
          <a:lstStyle/>
          <a:p>
            <a:pPr marL="0" indent="0">
              <a:buNone/>
            </a:pPr>
            <a:r>
              <a:rPr lang="en-US" sz="5100" b="1" dirty="0"/>
              <a:t>9.</a:t>
            </a:r>
          </a:p>
          <a:p>
            <a:pPr marL="0" indent="0">
              <a:buNone/>
            </a:pPr>
            <a:r>
              <a:rPr lang="ro-RO" dirty="0"/>
              <a:t>Având în vedere o </a:t>
            </a:r>
            <a:r>
              <a:rPr lang="en-US" dirty="0" err="1"/>
              <a:t>matrice</a:t>
            </a:r>
            <a:r>
              <a:rPr lang="en-US" dirty="0"/>
              <a:t> </a:t>
            </a:r>
            <a:r>
              <a:rPr lang="en-US" dirty="0" err="1"/>
              <a:t>tinta</a:t>
            </a:r>
            <a:r>
              <a:rPr lang="ro-RO" dirty="0"/>
              <a:t> și un număr întreg n. În fiecare iterație, veți citi un număr din listă = {1,2,3…, n}.</a:t>
            </a:r>
          </a:p>
          <a:p>
            <a:pPr marL="0" indent="0">
              <a:buNone/>
            </a:pPr>
            <a:r>
              <a:rPr lang="ro-RO" dirty="0"/>
              <a:t>- </a:t>
            </a:r>
            <a:r>
              <a:rPr lang="ro-RO" dirty="0" err="1"/>
              <a:t>Constru</a:t>
            </a:r>
            <a:r>
              <a:rPr lang="en-US" dirty="0" err="1"/>
              <a:t>im</a:t>
            </a:r>
            <a:r>
              <a:rPr lang="ro-RO" dirty="0"/>
              <a:t> matricea țintă folosind următoarele operațiuni:</a:t>
            </a:r>
          </a:p>
          <a:p>
            <a:pPr marL="0" indent="0">
              <a:buNone/>
            </a:pPr>
            <a:r>
              <a:rPr lang="ro-RO" dirty="0"/>
              <a:t>— </a:t>
            </a:r>
            <a:r>
              <a:rPr lang="ro-RO" dirty="0" err="1"/>
              <a:t>Push</a:t>
            </a:r>
            <a:r>
              <a:rPr lang="ro-RO" dirty="0"/>
              <a:t>: </a:t>
            </a:r>
            <a:r>
              <a:rPr lang="en-US" dirty="0"/>
              <a:t>Se </a:t>
            </a:r>
            <a:r>
              <a:rPr lang="en-US" dirty="0" err="1"/>
              <a:t>citeste</a:t>
            </a:r>
            <a:r>
              <a:rPr lang="ro-RO" dirty="0"/>
              <a:t> un element nou din lista de început și </a:t>
            </a:r>
            <a:r>
              <a:rPr lang="en-US" dirty="0"/>
              <a:t>il </a:t>
            </a:r>
            <a:r>
              <a:rPr lang="en-US" dirty="0" err="1"/>
              <a:t>trimitem</a:t>
            </a:r>
            <a:r>
              <a:rPr lang="ro-RO" dirty="0"/>
              <a:t> în matrice.</a:t>
            </a:r>
          </a:p>
          <a:p>
            <a:pPr marL="0" indent="0">
              <a:buNone/>
            </a:pPr>
            <a:r>
              <a:rPr lang="ro-RO" dirty="0"/>
              <a:t>— Pop: Șterge ultimul element al </a:t>
            </a:r>
            <a:r>
              <a:rPr lang="ro-RO" dirty="0" err="1"/>
              <a:t>array</a:t>
            </a:r>
            <a:r>
              <a:rPr lang="ro-RO" dirty="0"/>
              <a:t>-ului.</a:t>
            </a:r>
          </a:p>
          <a:p>
            <a:pPr marL="0" indent="0">
              <a:buNone/>
            </a:pPr>
            <a:r>
              <a:rPr lang="ro-RO" dirty="0"/>
              <a:t>— Dacă matricea țintă este deja construită, nu </a:t>
            </a:r>
            <a:r>
              <a:rPr lang="en-US" dirty="0"/>
              <a:t> se </a:t>
            </a:r>
            <a:r>
              <a:rPr lang="ro-RO" dirty="0"/>
              <a:t> cit</a:t>
            </a:r>
            <a:r>
              <a:rPr lang="en-US" dirty="0"/>
              <a:t>esc</a:t>
            </a:r>
            <a:r>
              <a:rPr lang="ro-RO" dirty="0"/>
              <a:t> mai multe elemente.</a:t>
            </a:r>
          </a:p>
          <a:p>
            <a:pPr marL="0" indent="0">
              <a:buNone/>
            </a:pPr>
            <a:r>
              <a:rPr lang="ro-RO" dirty="0"/>
              <a:t>- </a:t>
            </a:r>
            <a:r>
              <a:rPr lang="en-US" dirty="0"/>
              <a:t>Se </a:t>
            </a:r>
            <a:r>
              <a:rPr lang="en-US" dirty="0" err="1"/>
              <a:t>returneaza</a:t>
            </a:r>
            <a:r>
              <a:rPr lang="ro-RO" dirty="0"/>
              <a:t> operațiunile pentru a construi matricea țintă. </a:t>
            </a:r>
            <a:r>
              <a:rPr lang="en-US" dirty="0"/>
              <a:t>S</a:t>
            </a:r>
            <a:r>
              <a:rPr lang="ro-RO" dirty="0"/>
              <a:t>e garantează că răspunsul este unic.</a:t>
            </a:r>
          </a:p>
        </p:txBody>
      </p:sp>
      <p:pic>
        <p:nvPicPr>
          <p:cNvPr id="6" name="Content Placeholder 5">
            <a:extLst>
              <a:ext uri="{FF2B5EF4-FFF2-40B4-BE49-F238E27FC236}">
                <a16:creationId xmlns:a16="http://schemas.microsoft.com/office/drawing/2014/main" id="{F1B9AEC6-85CD-4579-AEEE-181D3583345B}"/>
              </a:ext>
            </a:extLst>
          </p:cNvPr>
          <p:cNvPicPr>
            <a:picLocks noGrp="1" noChangeAspect="1"/>
          </p:cNvPicPr>
          <p:nvPr>
            <p:ph sz="half" idx="2"/>
          </p:nvPr>
        </p:nvPicPr>
        <p:blipFill rotWithShape="1">
          <a:blip r:embed="rId2"/>
          <a:srcRect l="23696" r="51380" b="21040"/>
          <a:stretch/>
        </p:blipFill>
        <p:spPr>
          <a:xfrm>
            <a:off x="6994686" y="548041"/>
            <a:ext cx="3695310" cy="5761918"/>
          </a:xfrm>
        </p:spPr>
      </p:pic>
      <p:pic>
        <p:nvPicPr>
          <p:cNvPr id="8" name="Picture 7" descr="A picture containing yellow, toy&#10;&#10;Description automatically generated">
            <a:extLst>
              <a:ext uri="{FF2B5EF4-FFF2-40B4-BE49-F238E27FC236}">
                <a16:creationId xmlns:a16="http://schemas.microsoft.com/office/drawing/2014/main" id="{4C66800A-262D-451D-89FA-10E93504B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864" y="5130689"/>
            <a:ext cx="1361872" cy="1361872"/>
          </a:xfrm>
          <a:prstGeom prst="rect">
            <a:avLst/>
          </a:prstGeom>
        </p:spPr>
      </p:pic>
    </p:spTree>
    <p:extLst>
      <p:ext uri="{BB962C8B-B14F-4D97-AF65-F5344CB8AC3E}">
        <p14:creationId xmlns:p14="http://schemas.microsoft.com/office/powerpoint/2010/main" val="3118474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73A0-E51E-4BD0-AC4B-1CC05474EC48}"/>
              </a:ext>
            </a:extLst>
          </p:cNvPr>
          <p:cNvSpPr>
            <a:spLocks noGrp="1"/>
          </p:cNvSpPr>
          <p:nvPr>
            <p:ph type="title"/>
          </p:nvPr>
        </p:nvSpPr>
        <p:spPr>
          <a:xfrm>
            <a:off x="838200" y="1067439"/>
            <a:ext cx="10515600" cy="1520117"/>
          </a:xfrm>
        </p:spPr>
        <p:txBody>
          <a:bodyPr/>
          <a:lstStyle/>
          <a:p>
            <a:r>
              <a:rPr lang="en-US" dirty="0" err="1">
                <a:latin typeface="Comforter Brush" pitchFamily="2" charset="0"/>
              </a:rPr>
              <a:t>Afisare</a:t>
            </a:r>
            <a:endParaRPr lang="ro-RO" dirty="0">
              <a:latin typeface="Comforter Brush" pitchFamily="2" charset="0"/>
            </a:endParaRPr>
          </a:p>
        </p:txBody>
      </p:sp>
      <p:pic>
        <p:nvPicPr>
          <p:cNvPr id="5" name="Content Placeholder 4">
            <a:extLst>
              <a:ext uri="{FF2B5EF4-FFF2-40B4-BE49-F238E27FC236}">
                <a16:creationId xmlns:a16="http://schemas.microsoft.com/office/drawing/2014/main" id="{612EFAEA-DADD-442F-938E-65AAB4E99B5B}"/>
              </a:ext>
            </a:extLst>
          </p:cNvPr>
          <p:cNvPicPr>
            <a:picLocks noGrp="1" noChangeAspect="1"/>
          </p:cNvPicPr>
          <p:nvPr>
            <p:ph idx="1"/>
          </p:nvPr>
        </p:nvPicPr>
        <p:blipFill rotWithShape="1">
          <a:blip r:embed="rId2"/>
          <a:srcRect t="57750" r="25940" b="27495"/>
          <a:stretch/>
        </p:blipFill>
        <p:spPr>
          <a:xfrm>
            <a:off x="838200" y="2477953"/>
            <a:ext cx="9895663" cy="1520116"/>
          </a:xfrm>
        </p:spPr>
      </p:pic>
      <p:pic>
        <p:nvPicPr>
          <p:cNvPr id="7" name="Picture 6" descr="A picture containing yellow&#10;&#10;Description automatically generated">
            <a:extLst>
              <a:ext uri="{FF2B5EF4-FFF2-40B4-BE49-F238E27FC236}">
                <a16:creationId xmlns:a16="http://schemas.microsoft.com/office/drawing/2014/main" id="{AF7E66FC-1A7A-4B39-ACD2-3F2166653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359" y="4320442"/>
            <a:ext cx="1836603" cy="2030097"/>
          </a:xfrm>
          <a:prstGeom prst="rect">
            <a:avLst/>
          </a:prstGeom>
        </p:spPr>
      </p:pic>
    </p:spTree>
    <p:extLst>
      <p:ext uri="{BB962C8B-B14F-4D97-AF65-F5344CB8AC3E}">
        <p14:creationId xmlns:p14="http://schemas.microsoft.com/office/powerpoint/2010/main" val="317489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1AD9-7D80-4F3F-80D7-6296D2D629CC}"/>
              </a:ext>
            </a:extLst>
          </p:cNvPr>
          <p:cNvSpPr>
            <a:spLocks noGrp="1"/>
          </p:cNvSpPr>
          <p:nvPr>
            <p:ph type="title"/>
          </p:nvPr>
        </p:nvSpPr>
        <p:spPr/>
        <p:txBody>
          <a:bodyPr/>
          <a:lstStyle/>
          <a:p>
            <a:r>
              <a:rPr lang="en-US" b="1" dirty="0"/>
              <a:t>1.</a:t>
            </a:r>
            <a:endParaRPr lang="ro-RO" b="1" dirty="0"/>
          </a:p>
        </p:txBody>
      </p:sp>
      <p:sp>
        <p:nvSpPr>
          <p:cNvPr id="3" name="Content Placeholder 2">
            <a:extLst>
              <a:ext uri="{FF2B5EF4-FFF2-40B4-BE49-F238E27FC236}">
                <a16:creationId xmlns:a16="http://schemas.microsoft.com/office/drawing/2014/main" id="{2A2F8A68-DA65-439F-8B9F-EB783EAD19C1}"/>
              </a:ext>
            </a:extLst>
          </p:cNvPr>
          <p:cNvSpPr>
            <a:spLocks noGrp="1"/>
          </p:cNvSpPr>
          <p:nvPr>
            <p:ph sz="half" idx="1"/>
          </p:nvPr>
        </p:nvSpPr>
        <p:spPr>
          <a:xfrm>
            <a:off x="838200" y="1391055"/>
            <a:ext cx="5181600" cy="4785908"/>
          </a:xfrm>
        </p:spPr>
        <p:txBody>
          <a:bodyPr>
            <a:normAutofit fontScale="62500" lnSpcReduction="20000"/>
          </a:bodyPr>
          <a:lstStyle/>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Se citește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apoi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numere naturale distincte, reprezentând elementele un</a:t>
            </a:r>
            <a:r>
              <a:rPr kumimoji="0" lang="en-US" altLang="ro-RO" sz="2800" b="0" i="0" u="none" strike="noStrike" cap="none" normalizeH="0" baseline="0" dirty="0" err="1">
                <a:ln>
                  <a:noFill/>
                </a:ln>
                <a:effectLst/>
                <a:latin typeface="Helvetica Neue"/>
              </a:rPr>
              <a:t>ei</a:t>
            </a:r>
            <a:r>
              <a:rPr kumimoji="0" lang="en-US" altLang="ro-RO" sz="2800" b="0" i="0" u="none" strike="noStrike" cap="none" normalizeH="0" baseline="0" dirty="0">
                <a:ln>
                  <a:noFill/>
                </a:ln>
                <a:effectLst/>
                <a:latin typeface="Helvetica Neue"/>
              </a:rPr>
              <a:t> </a:t>
            </a:r>
            <a:r>
              <a:rPr kumimoji="0" lang="en-US" altLang="ro-RO" sz="2800" b="0" i="0" u="none" strike="noStrike" cap="none" normalizeH="0" baseline="0" dirty="0" err="1">
                <a:ln>
                  <a:noFill/>
                </a:ln>
                <a:effectLst/>
                <a:latin typeface="Helvetica Neue"/>
              </a:rPr>
              <a:t>liste</a:t>
            </a:r>
            <a:r>
              <a:rPr kumimoji="0" lang="ro-RO" altLang="ro-RO" sz="2800" b="0" i="0" u="none" strike="noStrike" cap="none" normalizeH="0" baseline="0" dirty="0">
                <a:ln>
                  <a:noFill/>
                </a:ln>
                <a:effectLst/>
                <a:latin typeface="Helvetica Neue"/>
              </a:rPr>
              <a:t>.</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err="1">
                <a:ln>
                  <a:noFill/>
                </a:ln>
                <a:effectLst/>
                <a:latin typeface="Helvetica Neue"/>
              </a:rPr>
              <a:t>Cerinţa</a:t>
            </a:r>
            <a:endParaRPr kumimoji="0" lang="ro-RO" altLang="ro-RO" sz="2800" b="1"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err="1">
                <a:ln>
                  <a:noFill/>
                </a:ln>
                <a:effectLst/>
                <a:latin typeface="Helvetica Neue"/>
              </a:rPr>
              <a:t>Calculaţi</a:t>
            </a:r>
            <a:r>
              <a:rPr kumimoji="0" lang="ro-RO" altLang="ro-RO" sz="2800" b="0" i="0" u="none" strike="noStrike" cap="none" normalizeH="0" baseline="0" dirty="0">
                <a:ln>
                  <a:noFill/>
                </a:ln>
                <a:effectLst/>
                <a:latin typeface="Helvetica Neue"/>
              </a:rPr>
              <a:t> indicele </a:t>
            </a:r>
            <a:r>
              <a:rPr kumimoji="0" lang="ro-RO" altLang="ro-RO" sz="2800" b="0" i="0" u="none" strike="noStrike" cap="none" normalizeH="0" baseline="0" dirty="0" err="1">
                <a:ln>
                  <a:noFill/>
                </a:ln>
                <a:effectLst/>
                <a:latin typeface="Courier New" panose="02070309020205020404" pitchFamily="49" charset="0"/>
                <a:cs typeface="Courier New" panose="02070309020205020404" pitchFamily="49" charset="0"/>
              </a:rPr>
              <a:t>imin</a:t>
            </a:r>
            <a:r>
              <a:rPr kumimoji="0" lang="ro-RO" altLang="ro-RO" sz="2800" b="0" i="0" u="none" strike="noStrike" cap="none" normalizeH="0" baseline="0" dirty="0">
                <a:ln>
                  <a:noFill/>
                </a:ln>
                <a:effectLst/>
                <a:latin typeface="Helvetica Neue"/>
              </a:rPr>
              <a:t> și indicele </a:t>
            </a:r>
            <a:r>
              <a:rPr kumimoji="0" lang="ro-RO" altLang="ro-RO" sz="2800" b="0" i="0" u="none" strike="noStrike" cap="none" normalizeH="0" baseline="0" dirty="0" err="1">
                <a:ln>
                  <a:noFill/>
                </a:ln>
                <a:effectLst/>
                <a:latin typeface="Courier New" panose="02070309020205020404" pitchFamily="49" charset="0"/>
                <a:cs typeface="Courier New" panose="02070309020205020404" pitchFamily="49" charset="0"/>
              </a:rPr>
              <a:t>imax</a:t>
            </a:r>
            <a:r>
              <a:rPr kumimoji="0" lang="ro-RO" altLang="ro-RO" sz="2800" b="0" i="0" u="none" strike="noStrike" cap="none" normalizeH="0" baseline="0" dirty="0">
                <a:ln>
                  <a:noFill/>
                </a:ln>
                <a:effectLst/>
                <a:latin typeface="Helvetica Neue"/>
              </a:rPr>
              <a:t> ai elementului cu valoarea minimă, respectiv cu valoarea maximă, din </a:t>
            </a:r>
            <a:r>
              <a:rPr lang="en-US" altLang="ro-RO" dirty="0" err="1">
                <a:latin typeface="Helvetica Neue"/>
              </a:rPr>
              <a:t>lista</a:t>
            </a:r>
            <a:r>
              <a:rPr kumimoji="0" lang="ro-RO" altLang="ro-RO" sz="2800" b="0" i="0" u="none" strike="noStrike" cap="none" normalizeH="0" baseline="0" dirty="0">
                <a:ln>
                  <a:noFill/>
                </a:ln>
                <a:effectLst/>
                <a:latin typeface="Helvetica Neue"/>
              </a:rPr>
              <a:t> dat</a:t>
            </a:r>
            <a:r>
              <a:rPr kumimoji="0" lang="en-US" altLang="ro-RO" sz="2800" b="0" i="0" u="none" strike="noStrike" cap="none" normalizeH="0" baseline="0" dirty="0">
                <a:ln>
                  <a:noFill/>
                </a:ln>
                <a:effectLst/>
                <a:latin typeface="Helvetica Neue"/>
              </a:rPr>
              <a:t>a</a:t>
            </a:r>
            <a:r>
              <a:rPr kumimoji="0" lang="ro-RO" altLang="ro-RO" sz="2800" b="0" i="0" u="none" strike="noStrike" cap="none" normalizeH="0" baseline="0" dirty="0">
                <a:ln>
                  <a:noFill/>
                </a:ln>
                <a:effectLst/>
                <a:latin typeface="Helvetica Neue"/>
              </a:rPr>
              <a:t>.</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effectLst/>
                <a:latin typeface="Helvetica Neue"/>
              </a:rPr>
              <a:t>Date de intrare</a:t>
            </a: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Programul citește de numărul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apoi încă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numere naturale, reprezentând elementele</a:t>
            </a:r>
            <a:r>
              <a:rPr kumimoji="0" lang="en-US" altLang="ro-RO" sz="2800" b="0" i="0" u="none" strike="noStrike" cap="none" normalizeH="0" baseline="0" dirty="0">
                <a:ln>
                  <a:noFill/>
                </a:ln>
                <a:effectLst/>
                <a:latin typeface="Helvetica Neue"/>
              </a:rPr>
              <a:t> </a:t>
            </a:r>
            <a:r>
              <a:rPr kumimoji="0" lang="en-US" altLang="ro-RO" sz="2800" b="0" i="0" u="none" strike="noStrike" cap="none" normalizeH="0" baseline="0" dirty="0" err="1">
                <a:ln>
                  <a:noFill/>
                </a:ln>
                <a:effectLst/>
                <a:latin typeface="Helvetica Neue"/>
              </a:rPr>
              <a:t>listei</a:t>
            </a:r>
            <a:r>
              <a:rPr kumimoji="0" lang="ro-RO" altLang="ro-RO" sz="2800" b="0" i="0" u="none" strike="noStrike" cap="none" normalizeH="0" baseline="0" dirty="0">
                <a:ln>
                  <a:noFill/>
                </a:ln>
                <a:effectLst/>
                <a:latin typeface="Helvetica Neue"/>
              </a:rPr>
              <a:t>.</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effectLst/>
                <a:latin typeface="Helvetica Neue"/>
              </a:rPr>
              <a:t>Date de </a:t>
            </a:r>
            <a:r>
              <a:rPr kumimoji="0" lang="ro-RO" altLang="ro-RO" sz="2800" b="1" i="0" u="none" strike="noStrike" cap="none" normalizeH="0" baseline="0" dirty="0" err="1">
                <a:ln>
                  <a:noFill/>
                </a:ln>
                <a:effectLst/>
                <a:latin typeface="Helvetica Neue"/>
              </a:rPr>
              <a:t>ieşire</a:t>
            </a:r>
            <a:endParaRPr kumimoji="0" lang="ro-RO" altLang="ro-RO" sz="2800" b="1"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Programul va afișa pe ecran cele două numere </a:t>
            </a:r>
            <a:r>
              <a:rPr kumimoji="0" lang="ro-RO" altLang="ro-RO" sz="2800" b="0" i="0" u="none" strike="noStrike" cap="none" normalizeH="0" baseline="0" dirty="0" err="1">
                <a:ln>
                  <a:noFill/>
                </a:ln>
                <a:effectLst/>
                <a:latin typeface="Courier New" panose="02070309020205020404" pitchFamily="49" charset="0"/>
                <a:cs typeface="Courier New" panose="02070309020205020404" pitchFamily="49" charset="0"/>
              </a:rPr>
              <a:t>imin</a:t>
            </a:r>
            <a:r>
              <a:rPr kumimoji="0" lang="ro-RO" altLang="ro-RO" sz="2800" b="0" i="0" u="none" strike="noStrike" cap="none" normalizeH="0" baseline="0" dirty="0">
                <a:ln>
                  <a:noFill/>
                </a:ln>
                <a:effectLst/>
                <a:latin typeface="Helvetica Neue"/>
              </a:rPr>
              <a:t> </a:t>
            </a:r>
            <a:r>
              <a:rPr kumimoji="0" lang="ro-RO" altLang="ro-RO" sz="2800" b="0" i="0" u="none" strike="noStrike" cap="none" normalizeH="0" baseline="0" dirty="0" err="1">
                <a:ln>
                  <a:noFill/>
                </a:ln>
                <a:effectLst/>
                <a:latin typeface="Helvetica Neue"/>
              </a:rPr>
              <a:t>şi</a:t>
            </a:r>
            <a:r>
              <a:rPr kumimoji="0" lang="ro-RO" altLang="ro-RO" sz="2800" b="0" i="0" u="none" strike="noStrike" cap="none" normalizeH="0" baseline="0" dirty="0">
                <a:ln>
                  <a:noFill/>
                </a:ln>
                <a:effectLst/>
                <a:latin typeface="Helvetica Neue"/>
              </a:rPr>
              <a:t> </a:t>
            </a:r>
            <a:r>
              <a:rPr kumimoji="0" lang="ro-RO" altLang="ro-RO" sz="2800" b="0" i="0" u="none" strike="noStrike" cap="none" normalizeH="0" baseline="0" dirty="0" err="1">
                <a:ln>
                  <a:noFill/>
                </a:ln>
                <a:effectLst/>
                <a:latin typeface="Courier New" panose="02070309020205020404" pitchFamily="49" charset="0"/>
                <a:cs typeface="Courier New" panose="02070309020205020404" pitchFamily="49" charset="0"/>
              </a:rPr>
              <a:t>imax</a:t>
            </a:r>
            <a:r>
              <a:rPr kumimoji="0" lang="ro-RO" altLang="ro-RO" sz="2800" b="0" i="0" u="none" strike="noStrike" cap="none" normalizeH="0" baseline="0" dirty="0">
                <a:ln>
                  <a:noFill/>
                </a:ln>
                <a:effectLst/>
                <a:latin typeface="Helvetica Neue"/>
              </a:rPr>
              <a:t>, separate printr-un singur </a:t>
            </a:r>
            <a:r>
              <a:rPr kumimoji="0" lang="ro-RO" altLang="ro-RO" sz="2800" b="0" i="0" u="none" strike="noStrike" cap="none" normalizeH="0" baseline="0" dirty="0" err="1">
                <a:ln>
                  <a:noFill/>
                </a:ln>
                <a:effectLst/>
                <a:latin typeface="Helvetica Neue"/>
              </a:rPr>
              <a:t>spaţiu</a:t>
            </a:r>
            <a:r>
              <a:rPr kumimoji="0" lang="ro-RO" altLang="ro-RO" sz="2800" b="0" i="0" u="none" strike="noStrike" cap="none" normalizeH="0" baseline="0" dirty="0">
                <a:ln>
                  <a:noFill/>
                </a:ln>
                <a:effectLst/>
                <a:latin typeface="Helvetica Neue"/>
              </a:rPr>
              <a:t>.</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err="1">
                <a:ln>
                  <a:noFill/>
                </a:ln>
                <a:effectLst/>
                <a:latin typeface="Helvetica Neue"/>
              </a:rPr>
              <a:t>Restricţii</a:t>
            </a:r>
            <a:r>
              <a:rPr kumimoji="0" lang="ro-RO" altLang="ro-RO" sz="2800" b="1" i="0" u="none" strike="noStrike" cap="none" normalizeH="0" baseline="0" dirty="0">
                <a:ln>
                  <a:noFill/>
                </a:ln>
                <a:effectLst/>
                <a:latin typeface="Helvetica Neue"/>
              </a:rPr>
              <a:t> </a:t>
            </a:r>
            <a:r>
              <a:rPr kumimoji="0" lang="ro-RO" altLang="ro-RO" sz="2800" b="1" i="0" u="none" strike="noStrike" cap="none" normalizeH="0" baseline="0" dirty="0" err="1">
                <a:ln>
                  <a:noFill/>
                </a:ln>
                <a:effectLst/>
                <a:latin typeface="Helvetica Neue"/>
              </a:rPr>
              <a:t>şi</a:t>
            </a:r>
            <a:r>
              <a:rPr kumimoji="0" lang="ro-RO" altLang="ro-RO" sz="2800" b="1" i="0" u="none" strike="noStrike" cap="none" normalizeH="0" baseline="0" dirty="0">
                <a:ln>
                  <a:noFill/>
                </a:ln>
                <a:effectLst/>
                <a:latin typeface="Helvetica Neue"/>
              </a:rPr>
              <a:t> precizări</a:t>
            </a: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1 ≤ n ≤ 1000</a:t>
            </a:r>
            <a:endParaRPr kumimoji="0" lang="ro-RO" altLang="ro-RO" sz="2800" b="0"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Helvetica Neue"/>
              </a:rPr>
              <a:t>elementele </a:t>
            </a:r>
            <a:r>
              <a:rPr lang="en-US" altLang="ro-RO" dirty="0" err="1">
                <a:latin typeface="Helvetica Neue"/>
              </a:rPr>
              <a:t>liste</a:t>
            </a:r>
            <a:r>
              <a:rPr kumimoji="0" lang="ro-RO" altLang="ro-RO" sz="2800" b="0" i="0" u="none" strike="noStrike" cap="none" normalizeH="0" baseline="0" dirty="0">
                <a:ln>
                  <a:noFill/>
                </a:ln>
                <a:effectLst/>
                <a:latin typeface="Helvetica Neue"/>
              </a:rPr>
              <a:t>i vor fi mai mici decât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1.000.000</a:t>
            </a:r>
            <a:r>
              <a:rPr kumimoji="0" lang="ro-RO" altLang="ro-RO" sz="2800" b="0" i="0" u="none" strike="noStrike" cap="none" normalizeH="0" baseline="0" dirty="0">
                <a:ln>
                  <a:noFill/>
                </a:ln>
                <a:effectLst/>
                <a:latin typeface="Helvetica Neue"/>
              </a:rPr>
              <a:t> și vor fi indexate de la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1</a:t>
            </a:r>
            <a:r>
              <a:rPr kumimoji="0" lang="ro-RO" altLang="ro-RO" sz="2800" b="0" i="0" u="none" strike="noStrike" cap="none" normalizeH="0" baseline="0" dirty="0">
                <a:ln>
                  <a:noFill/>
                </a:ln>
                <a:effectLst/>
                <a:latin typeface="Helvetica Neue"/>
              </a:rPr>
              <a:t> la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endParaRPr kumimoji="0" lang="ro-RO" altLang="ro-RO" sz="2800" b="0" i="0" u="none" strike="noStrike" cap="none" normalizeH="0" baseline="0" dirty="0">
              <a:ln>
                <a:noFill/>
              </a:ln>
              <a:effectLst/>
              <a:latin typeface="Helvetica Neue"/>
            </a:endParaRPr>
          </a:p>
          <a:p>
            <a:endParaRPr lang="ro-RO" dirty="0"/>
          </a:p>
        </p:txBody>
      </p:sp>
      <p:pic>
        <p:nvPicPr>
          <p:cNvPr id="5" name="Content Placeholder 4">
            <a:extLst>
              <a:ext uri="{FF2B5EF4-FFF2-40B4-BE49-F238E27FC236}">
                <a16:creationId xmlns:a16="http://schemas.microsoft.com/office/drawing/2014/main" id="{FD4501C9-55D1-4286-B183-AC684959E088}"/>
              </a:ext>
            </a:extLst>
          </p:cNvPr>
          <p:cNvPicPr>
            <a:picLocks noGrp="1" noChangeAspect="1"/>
          </p:cNvPicPr>
          <p:nvPr>
            <p:ph sz="half" idx="2"/>
          </p:nvPr>
        </p:nvPicPr>
        <p:blipFill>
          <a:blip r:embed="rId2"/>
          <a:stretch>
            <a:fillRect/>
          </a:stretch>
        </p:blipFill>
        <p:spPr>
          <a:xfrm>
            <a:off x="6429592" y="1093409"/>
            <a:ext cx="4346809" cy="5234283"/>
          </a:xfrm>
          <a:prstGeom prst="rect">
            <a:avLst/>
          </a:prstGeom>
        </p:spPr>
      </p:pic>
      <p:pic>
        <p:nvPicPr>
          <p:cNvPr id="7" name="Picture 6" descr="A picture containing yellow, toy&#10;&#10;Description automatically generated">
            <a:extLst>
              <a:ext uri="{FF2B5EF4-FFF2-40B4-BE49-F238E27FC236}">
                <a16:creationId xmlns:a16="http://schemas.microsoft.com/office/drawing/2014/main" id="{68B2B6DD-367B-43D4-B540-6674371D8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194" y="5752999"/>
            <a:ext cx="847928" cy="847928"/>
          </a:xfrm>
          <a:prstGeom prst="rect">
            <a:avLst/>
          </a:prstGeom>
        </p:spPr>
      </p:pic>
    </p:spTree>
    <p:extLst>
      <p:ext uri="{BB962C8B-B14F-4D97-AF65-F5344CB8AC3E}">
        <p14:creationId xmlns:p14="http://schemas.microsoft.com/office/powerpoint/2010/main" val="3331791991"/>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16311C-CED4-49A3-BECE-8A462C1504D1}"/>
              </a:ext>
            </a:extLst>
          </p:cNvPr>
          <p:cNvSpPr>
            <a:spLocks noGrp="1"/>
          </p:cNvSpPr>
          <p:nvPr>
            <p:ph sz="half" idx="1"/>
          </p:nvPr>
        </p:nvSpPr>
        <p:spPr>
          <a:xfrm>
            <a:off x="443060" y="1388724"/>
            <a:ext cx="5576740" cy="4788239"/>
          </a:xfrm>
        </p:spPr>
        <p:txBody>
          <a:bodyPr>
            <a:normAutofit fontScale="70000" lnSpcReduction="20000"/>
          </a:bodyPr>
          <a:lstStyle/>
          <a:p>
            <a:pPr marL="0" indent="0">
              <a:buNone/>
            </a:pPr>
            <a:r>
              <a:rPr lang="en-US" sz="4600" b="1" dirty="0"/>
              <a:t>10.</a:t>
            </a:r>
          </a:p>
          <a:p>
            <a:pPr marL="0" indent="0">
              <a:buNone/>
            </a:pPr>
            <a:r>
              <a:rPr lang="ro-RO" dirty="0"/>
              <a:t>Dat fiind un șir s de litere mici și superioare în limba engleză.</a:t>
            </a:r>
          </a:p>
          <a:p>
            <a:pPr marL="0" indent="0">
              <a:buNone/>
            </a:pPr>
            <a:r>
              <a:rPr lang="ro-RO" dirty="0"/>
              <a:t>- Un șir bun este un șir care nu are două caractere adiacente s[i] și s[i + 1] unde: 0 &lt;= i &lt;= s.length-2</a:t>
            </a:r>
          </a:p>
          <a:p>
            <a:pPr marL="0" indent="0">
              <a:buNone/>
            </a:pPr>
            <a:r>
              <a:rPr lang="ro-RO" dirty="0"/>
              <a:t>- s[i] este o literă mică și s[i + 1] este aceeași literă, dar în majuscule sau vice-versa.</a:t>
            </a:r>
          </a:p>
          <a:p>
            <a:pPr marL="0" indent="0">
              <a:buNone/>
            </a:pPr>
            <a:r>
              <a:rPr lang="ro-RO" dirty="0"/>
              <a:t>- Pentru a face șirul bun, pute</a:t>
            </a:r>
            <a:r>
              <a:rPr lang="en-US" dirty="0"/>
              <a:t>m</a:t>
            </a:r>
            <a:r>
              <a:rPr lang="ro-RO" dirty="0"/>
              <a:t> alege două caractere adiacente care fac șir rău și le elimina. Pute</a:t>
            </a:r>
            <a:r>
              <a:rPr lang="en-US" dirty="0"/>
              <a:t>m</a:t>
            </a:r>
            <a:r>
              <a:rPr lang="ro-RO" dirty="0"/>
              <a:t> continua să face</a:t>
            </a:r>
            <a:r>
              <a:rPr lang="en-US" dirty="0"/>
              <a:t>m</a:t>
            </a:r>
            <a:r>
              <a:rPr lang="ro-RO" dirty="0"/>
              <a:t> acest lucru până când șirul devine bun.</a:t>
            </a:r>
          </a:p>
          <a:p>
            <a:pPr marL="0" indent="0">
              <a:buNone/>
            </a:pPr>
            <a:r>
              <a:rPr lang="ro-RO" dirty="0"/>
              <a:t>- Readuce</a:t>
            </a:r>
            <a:r>
              <a:rPr lang="en-US" dirty="0"/>
              <a:t>m</a:t>
            </a:r>
            <a:r>
              <a:rPr lang="ro-RO" dirty="0"/>
              <a:t> ața după ce o face</a:t>
            </a:r>
            <a:r>
              <a:rPr lang="en-US" dirty="0"/>
              <a:t>m</a:t>
            </a:r>
            <a:r>
              <a:rPr lang="ro-RO" dirty="0"/>
              <a:t> bine. Răspunsul este garantat a fi unic în condițiile date.</a:t>
            </a:r>
          </a:p>
          <a:p>
            <a:pPr marL="0" indent="0">
              <a:buNone/>
            </a:pPr>
            <a:r>
              <a:rPr lang="ro-RO" dirty="0"/>
              <a:t>- Observați că un șir gol este, de asemenea, bun.</a:t>
            </a:r>
          </a:p>
        </p:txBody>
      </p:sp>
      <p:pic>
        <p:nvPicPr>
          <p:cNvPr id="6" name="Content Placeholder 5">
            <a:extLst>
              <a:ext uri="{FF2B5EF4-FFF2-40B4-BE49-F238E27FC236}">
                <a16:creationId xmlns:a16="http://schemas.microsoft.com/office/drawing/2014/main" id="{278903DD-966F-499C-80AF-7164C2647379}"/>
              </a:ext>
            </a:extLst>
          </p:cNvPr>
          <p:cNvPicPr>
            <a:picLocks noGrp="1" noChangeAspect="1"/>
          </p:cNvPicPr>
          <p:nvPr>
            <p:ph sz="half" idx="2"/>
          </p:nvPr>
        </p:nvPicPr>
        <p:blipFill rotWithShape="1">
          <a:blip r:embed="rId2"/>
          <a:srcRect l="23878" r="33551" b="52736"/>
          <a:stretch/>
        </p:blipFill>
        <p:spPr>
          <a:xfrm>
            <a:off x="6096000" y="1423446"/>
            <a:ext cx="5617461" cy="4242063"/>
          </a:xfrm>
        </p:spPr>
      </p:pic>
      <p:pic>
        <p:nvPicPr>
          <p:cNvPr id="8" name="Picture 7" descr="A picture containing application&#10;&#10;Description automatically generated">
            <a:extLst>
              <a:ext uri="{FF2B5EF4-FFF2-40B4-BE49-F238E27FC236}">
                <a16:creationId xmlns:a16="http://schemas.microsoft.com/office/drawing/2014/main" id="{21BDB7FF-6E94-4D17-8DEC-554F52C5D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313" y="243191"/>
            <a:ext cx="2120631" cy="1514983"/>
          </a:xfrm>
          <a:prstGeom prst="rect">
            <a:avLst/>
          </a:prstGeom>
        </p:spPr>
      </p:pic>
    </p:spTree>
    <p:extLst>
      <p:ext uri="{BB962C8B-B14F-4D97-AF65-F5344CB8AC3E}">
        <p14:creationId xmlns:p14="http://schemas.microsoft.com/office/powerpoint/2010/main" val="424906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11-307B-4998-9BAC-361406404406}"/>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5" name="Content Placeholder 4">
            <a:extLst>
              <a:ext uri="{FF2B5EF4-FFF2-40B4-BE49-F238E27FC236}">
                <a16:creationId xmlns:a16="http://schemas.microsoft.com/office/drawing/2014/main" id="{F73349E7-A260-4339-9015-49A1A200860B}"/>
              </a:ext>
            </a:extLst>
          </p:cNvPr>
          <p:cNvPicPr>
            <a:picLocks noGrp="1" noChangeAspect="1"/>
          </p:cNvPicPr>
          <p:nvPr>
            <p:ph idx="1"/>
          </p:nvPr>
        </p:nvPicPr>
        <p:blipFill rotWithShape="1">
          <a:blip r:embed="rId2"/>
          <a:srcRect t="57750" r="26820" b="27719"/>
          <a:stretch/>
        </p:blipFill>
        <p:spPr>
          <a:xfrm>
            <a:off x="822461" y="1838529"/>
            <a:ext cx="10189759" cy="1741250"/>
          </a:xfrm>
        </p:spPr>
      </p:pic>
      <p:pic>
        <p:nvPicPr>
          <p:cNvPr id="7" name="Picture 6" descr="Icon&#10;&#10;Description automatically generated">
            <a:extLst>
              <a:ext uri="{FF2B5EF4-FFF2-40B4-BE49-F238E27FC236}">
                <a16:creationId xmlns:a16="http://schemas.microsoft.com/office/drawing/2014/main" id="{9E2ED8DC-9454-4D3A-B4AF-35D6949AE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6" y="3877696"/>
            <a:ext cx="2813519" cy="2688474"/>
          </a:xfrm>
          <a:prstGeom prst="rect">
            <a:avLst/>
          </a:prstGeom>
        </p:spPr>
      </p:pic>
    </p:spTree>
    <p:extLst>
      <p:ext uri="{BB962C8B-B14F-4D97-AF65-F5344CB8AC3E}">
        <p14:creationId xmlns:p14="http://schemas.microsoft.com/office/powerpoint/2010/main" val="2716460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4">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a:solidFill>
            <a:schemeClr val="bg1"/>
          </a:solidFill>
        </p:grpSpPr>
        <p:grpSp>
          <p:nvGrpSpPr>
            <p:cNvPr id="38" name="Group 37">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42" name="Freeform: Shape 4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9" name="Group 38">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40" name="Freeform: Shape 39">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1" name="Freeform: Shape 40">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45" name="Group 44">
            <a:extLst>
              <a:ext uri="{FF2B5EF4-FFF2-40B4-BE49-F238E27FC236}">
                <a16:creationId xmlns:a16="http://schemas.microsoft.com/office/drawing/2014/main" id="{5499343D-E927-41D0-B997-E44A300C68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725" y="1119591"/>
            <a:ext cx="4965868" cy="4598497"/>
            <a:chOff x="579725" y="1119591"/>
            <a:chExt cx="4965868" cy="4598497"/>
          </a:xfrm>
        </p:grpSpPr>
        <p:sp>
          <p:nvSpPr>
            <p:cNvPr id="46" name="Rectangle 45">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0503B-4D35-4BA1-839A-138BD5BD5F6C}"/>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5400">
                <a:solidFill>
                  <a:schemeClr val="bg1"/>
                </a:solidFill>
              </a:rPr>
              <a:t>Va multumim !</a:t>
            </a:r>
          </a:p>
        </p:txBody>
      </p:sp>
      <p:pic>
        <p:nvPicPr>
          <p:cNvPr id="4" name="Picture 3">
            <a:extLst>
              <a:ext uri="{FF2B5EF4-FFF2-40B4-BE49-F238E27FC236}">
                <a16:creationId xmlns:a16="http://schemas.microsoft.com/office/drawing/2014/main" id="{B2770A3D-5E40-49A8-9F22-EBC71152FDA9}"/>
              </a:ext>
            </a:extLst>
          </p:cNvPr>
          <p:cNvPicPr>
            <a:picLocks noChangeAspect="1"/>
          </p:cNvPicPr>
          <p:nvPr/>
        </p:nvPicPr>
        <p:blipFill rotWithShape="1">
          <a:blip r:embed="rId2"/>
          <a:srcRect r="3309" b="-3"/>
          <a:stretch/>
        </p:blipFill>
        <p:spPr>
          <a:xfrm>
            <a:off x="6094114" y="1321031"/>
            <a:ext cx="5428611" cy="4210940"/>
          </a:xfrm>
          <a:prstGeom prst="rect">
            <a:avLst/>
          </a:prstGeom>
          <a:ln w="28575">
            <a:noFill/>
          </a:ln>
        </p:spPr>
      </p:pic>
      <p:sp>
        <p:nvSpPr>
          <p:cNvPr id="51" name="Freeform: Shape 50">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Freeform: Shape 52">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60" name="Freeform: Shape 5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66"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67" name="Freeform: Shape 66">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4951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BD06-58F9-4DE1-BA19-0168A277FD80}"/>
              </a:ext>
            </a:extLst>
          </p:cNvPr>
          <p:cNvSpPr>
            <a:spLocks noGrp="1"/>
          </p:cNvSpPr>
          <p:nvPr>
            <p:ph type="title"/>
          </p:nvPr>
        </p:nvSpPr>
        <p:spPr/>
        <p:txBody>
          <a:bodyPr/>
          <a:lstStyle/>
          <a:p>
            <a:r>
              <a:rPr lang="en-US" dirty="0">
                <a:latin typeface="Comforter Brush" pitchFamily="2" charset="0"/>
              </a:rPr>
              <a:t>Afi</a:t>
            </a:r>
            <a:r>
              <a:rPr lang="ro-RO" dirty="0">
                <a:latin typeface="Comforter Brush" pitchFamily="2" charset="0"/>
              </a:rPr>
              <a:t>ș</a:t>
            </a:r>
            <a:r>
              <a:rPr lang="en-US" dirty="0">
                <a:latin typeface="Comforter Brush" pitchFamily="2" charset="0"/>
              </a:rPr>
              <a:t>are</a:t>
            </a:r>
            <a:endParaRPr lang="ro-RO" dirty="0">
              <a:latin typeface="Comforter Brush" pitchFamily="2" charset="0"/>
            </a:endParaRPr>
          </a:p>
        </p:txBody>
      </p:sp>
      <p:pic>
        <p:nvPicPr>
          <p:cNvPr id="5" name="Content Placeholder 4">
            <a:extLst>
              <a:ext uri="{FF2B5EF4-FFF2-40B4-BE49-F238E27FC236}">
                <a16:creationId xmlns:a16="http://schemas.microsoft.com/office/drawing/2014/main" id="{009C5959-CCF4-45DB-B46C-AC77A1C12109}"/>
              </a:ext>
            </a:extLst>
          </p:cNvPr>
          <p:cNvPicPr>
            <a:picLocks noGrp="1" noChangeAspect="1"/>
          </p:cNvPicPr>
          <p:nvPr>
            <p:ph idx="1"/>
          </p:nvPr>
        </p:nvPicPr>
        <p:blipFill rotWithShape="1">
          <a:blip r:embed="rId2"/>
          <a:srcRect l="748" t="54619" b="6035"/>
          <a:stretch/>
        </p:blipFill>
        <p:spPr>
          <a:xfrm>
            <a:off x="350195" y="2178995"/>
            <a:ext cx="11341069" cy="2993856"/>
          </a:xfrm>
        </p:spPr>
      </p:pic>
      <p:pic>
        <p:nvPicPr>
          <p:cNvPr id="7" name="Picture 6">
            <a:extLst>
              <a:ext uri="{FF2B5EF4-FFF2-40B4-BE49-F238E27FC236}">
                <a16:creationId xmlns:a16="http://schemas.microsoft.com/office/drawing/2014/main" id="{F8B12FCB-5D67-4FEC-91A9-50B666F34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861" y="566426"/>
            <a:ext cx="2021761" cy="1266900"/>
          </a:xfrm>
          <a:prstGeom prst="rect">
            <a:avLst/>
          </a:prstGeom>
        </p:spPr>
      </p:pic>
    </p:spTree>
    <p:extLst>
      <p:ext uri="{BB962C8B-B14F-4D97-AF65-F5344CB8AC3E}">
        <p14:creationId xmlns:p14="http://schemas.microsoft.com/office/powerpoint/2010/main" val="2169881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14EE2-AEF1-47E3-B7D3-00C60FA90910}"/>
              </a:ext>
            </a:extLst>
          </p:cNvPr>
          <p:cNvSpPr>
            <a:spLocks noGrp="1"/>
          </p:cNvSpPr>
          <p:nvPr>
            <p:ph sz="half" idx="1"/>
          </p:nvPr>
        </p:nvSpPr>
        <p:spPr>
          <a:xfrm>
            <a:off x="433633" y="424206"/>
            <a:ext cx="5586167" cy="5752757"/>
          </a:xfrm>
        </p:spPr>
        <p:txBody>
          <a:bodyPr>
            <a:normAutofit fontScale="55000" lnSpcReduction="20000"/>
          </a:bodyPr>
          <a:lstStyle/>
          <a:p>
            <a:pPr marL="0" marR="0" lvl="0" indent="0" defTabSz="914400" rtl="0" eaLnBrk="0" fontAlgn="base" latinLnBrk="0" hangingPunct="0">
              <a:spcBef>
                <a:spcPct val="0"/>
              </a:spcBef>
              <a:spcAft>
                <a:spcPts val="600"/>
              </a:spcAft>
              <a:buClrTx/>
              <a:buSzTx/>
              <a:buFontTx/>
              <a:buNone/>
              <a:tabLst/>
            </a:pPr>
            <a:r>
              <a:rPr kumimoji="0" lang="en-US" altLang="ro-RO" sz="8000" b="1" i="0" u="none" strike="noStrike" cap="none" normalizeH="0" baseline="0" dirty="0">
                <a:ln>
                  <a:noFill/>
                </a:ln>
                <a:effectLst/>
                <a:latin typeface="Helvetica Neue"/>
              </a:rPr>
              <a:t>  2 .</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solidFill>
                  <a:srgbClr val="FF0000"/>
                </a:solidFill>
                <a:effectLst/>
                <a:latin typeface="Helvetica Neue"/>
              </a:rPr>
              <a:t>Cerința</a:t>
            </a: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Se dau două mulțimi de numere naturale. Să se afișeze reuniunea și intersecția lor.</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solidFill>
                  <a:srgbClr val="FF0000"/>
                </a:solidFill>
                <a:effectLst/>
                <a:latin typeface="Helvetica Neue"/>
              </a:rPr>
              <a:t>Date de intrare</a:t>
            </a: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Programul citește de la tastatură, în ordine:</a:t>
            </a:r>
            <a:endParaRPr kumimoji="0" lang="ro-RO" altLang="ro-RO" sz="2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Helvetica Neue"/>
              </a:rPr>
              <a:t>numărul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de elemente ale primei mulțimi</a:t>
            </a: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n</a:t>
            </a:r>
            <a:r>
              <a:rPr kumimoji="0" lang="ro-RO" altLang="ro-RO" sz="2800" b="0" i="0" u="none" strike="noStrike" cap="none" normalizeH="0" baseline="0" dirty="0">
                <a:ln>
                  <a:noFill/>
                </a:ln>
                <a:effectLst/>
                <a:latin typeface="Helvetica Neue"/>
              </a:rPr>
              <a:t> numere naturale diferite, ordonate crescător, reprezentând elementele primei mulțimi</a:t>
            </a: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Helvetica Neue"/>
              </a:rPr>
              <a:t>numărul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m</a:t>
            </a:r>
            <a:r>
              <a:rPr kumimoji="0" lang="ro-RO" altLang="ro-RO" sz="2800" b="0" i="0" u="none" strike="noStrike" cap="none" normalizeH="0" baseline="0" dirty="0">
                <a:ln>
                  <a:noFill/>
                </a:ln>
                <a:effectLst/>
                <a:latin typeface="Helvetica Neue"/>
              </a:rPr>
              <a:t> de elemente ale celei de-a doua mulțimi</a:t>
            </a: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m</a:t>
            </a:r>
            <a:r>
              <a:rPr kumimoji="0" lang="ro-RO" altLang="ro-RO" sz="2800" b="0" i="0" u="none" strike="noStrike" cap="none" normalizeH="0" baseline="0" dirty="0">
                <a:ln>
                  <a:noFill/>
                </a:ln>
                <a:effectLst/>
                <a:latin typeface="Helvetica Neue"/>
              </a:rPr>
              <a:t> numere naturale diferite, ordonate crescător, reprezentând elementele celei de-a doua mulțimi</a:t>
            </a:r>
          </a:p>
          <a:p>
            <a:pPr marL="0" marR="0" lvl="0" indent="0" defTabSz="914400" rtl="0" eaLnBrk="0" fontAlgn="base" latinLnBrk="0" hangingPunct="0">
              <a:spcBef>
                <a:spcPct val="0"/>
              </a:spcBef>
              <a:spcAft>
                <a:spcPts val="600"/>
              </a:spcAft>
              <a:buClrTx/>
              <a:buSzTx/>
              <a:buFontTx/>
              <a:buNone/>
              <a:tabLst/>
            </a:pPr>
            <a:endParaRPr kumimoji="0" lang="ro-RO" altLang="ro-RO" sz="2800" b="0"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solidFill>
                  <a:srgbClr val="FF0000"/>
                </a:solidFill>
                <a:effectLst/>
                <a:latin typeface="Helvetica Neue"/>
              </a:rPr>
              <a:t>Date de ieșire</a:t>
            </a:r>
          </a:p>
          <a:p>
            <a:pPr marL="0" marR="0" lvl="0" indent="0" defTabSz="914400" rtl="0" eaLnBrk="0" fontAlgn="base" latinLnBrk="0" hangingPunct="0">
              <a:spcBef>
                <a:spcPct val="0"/>
              </a:spcBef>
              <a:spcAft>
                <a:spcPts val="600"/>
              </a:spcAft>
              <a:buClrTx/>
              <a:buSzTx/>
              <a:buFontTx/>
              <a:buNone/>
              <a:tabLst/>
            </a:pPr>
            <a:r>
              <a:rPr kumimoji="0" lang="ro-RO" altLang="ro-RO" sz="2800" b="0" i="0" u="none" strike="noStrike" cap="none" normalizeH="0" baseline="0" dirty="0">
                <a:ln>
                  <a:noFill/>
                </a:ln>
                <a:effectLst/>
                <a:latin typeface="Helvetica Neue"/>
              </a:rPr>
              <a:t>Programul va afișa pe ecran elementele reuniunii celor două mulțimi, în ordine crescătoare, separate prin exact un spațiu, iar pe rândul următor elementele intersecției celor două mulțimi, în ordine crescătoare, separate de asemenea prin exact un spațiu.</a:t>
            </a:r>
          </a:p>
          <a:p>
            <a:pPr marL="0" marR="0" lvl="0" indent="0" defTabSz="914400" rtl="0" eaLnBrk="0" fontAlgn="base" latinLnBrk="0" hangingPunct="0">
              <a:spcBef>
                <a:spcPct val="0"/>
              </a:spcBef>
              <a:spcAft>
                <a:spcPts val="600"/>
              </a:spcAft>
              <a:buClrTx/>
              <a:buSzTx/>
              <a:buFontTx/>
              <a:buNone/>
              <a:tabLst/>
            </a:pPr>
            <a:r>
              <a:rPr kumimoji="0" lang="ro-RO" altLang="ro-RO" sz="2800" b="1" i="0" u="none" strike="noStrike" cap="none" normalizeH="0" baseline="0" dirty="0">
                <a:ln>
                  <a:noFill/>
                </a:ln>
                <a:solidFill>
                  <a:srgbClr val="FF0000"/>
                </a:solidFill>
                <a:effectLst/>
                <a:latin typeface="Helvetica Neue"/>
              </a:rPr>
              <a:t>Restricții și precizări</a:t>
            </a: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1 ≤ n , m ≤ 1000</a:t>
            </a:r>
            <a:endParaRPr kumimoji="0" lang="ro-RO" altLang="ro-RO" sz="2800" b="0"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Helvetica Neue"/>
              </a:rPr>
              <a:t>elementele celor două mulțimi vor fi mai mici decât </a:t>
            </a:r>
            <a:r>
              <a:rPr kumimoji="0" lang="ro-RO" altLang="ro-RO" sz="2800" b="0" i="0" u="none" strike="noStrike" cap="none" normalizeH="0" baseline="0" dirty="0">
                <a:ln>
                  <a:noFill/>
                </a:ln>
                <a:effectLst/>
                <a:latin typeface="Courier New" panose="02070309020205020404" pitchFamily="49" charset="0"/>
                <a:cs typeface="Courier New" panose="02070309020205020404" pitchFamily="49" charset="0"/>
              </a:rPr>
              <a:t>1.000.000.000</a:t>
            </a:r>
            <a:endParaRPr kumimoji="0" lang="ro-RO" altLang="ro-RO" sz="2800" b="0" i="0" u="none" strike="noStrike" cap="none" normalizeH="0" baseline="0" dirty="0">
              <a:ln>
                <a:noFill/>
              </a:ln>
              <a:effectLst/>
              <a:latin typeface="Helvetica Neue"/>
            </a:endParaRPr>
          </a:p>
          <a:p>
            <a:pPr marL="0" marR="0" lvl="0" indent="0" defTabSz="914400" rtl="0" eaLnBrk="0" fontAlgn="base" latinLnBrk="0" hangingPunct="0">
              <a:spcBef>
                <a:spcPct val="0"/>
              </a:spcBef>
              <a:spcAft>
                <a:spcPts val="600"/>
              </a:spcAft>
              <a:buClrTx/>
              <a:buSzTx/>
              <a:buFontTx/>
              <a:buChar char="•"/>
              <a:tabLst/>
            </a:pPr>
            <a:r>
              <a:rPr kumimoji="0" lang="ro-RO" altLang="ro-RO" sz="2800" b="0" i="0" u="none" strike="noStrike" cap="none" normalizeH="0" baseline="0" dirty="0">
                <a:ln>
                  <a:noFill/>
                </a:ln>
                <a:effectLst/>
                <a:latin typeface="Helvetica Neue"/>
              </a:rPr>
              <a:t>cele două mulțimi date au cel puțin un element comun</a:t>
            </a:r>
          </a:p>
          <a:p>
            <a:endParaRPr lang="ro-RO" dirty="0"/>
          </a:p>
        </p:txBody>
      </p:sp>
      <p:pic>
        <p:nvPicPr>
          <p:cNvPr id="5" name="Content Placeholder 4">
            <a:extLst>
              <a:ext uri="{FF2B5EF4-FFF2-40B4-BE49-F238E27FC236}">
                <a16:creationId xmlns:a16="http://schemas.microsoft.com/office/drawing/2014/main" id="{1B23C7B9-5B09-427E-BEBB-8F6CDEF323B0}"/>
              </a:ext>
            </a:extLst>
          </p:cNvPr>
          <p:cNvPicPr>
            <a:picLocks noGrp="1" noChangeAspect="1"/>
          </p:cNvPicPr>
          <p:nvPr>
            <p:ph sz="half" idx="2"/>
          </p:nvPr>
        </p:nvPicPr>
        <p:blipFill>
          <a:blip r:embed="rId2"/>
          <a:stretch>
            <a:fillRect/>
          </a:stretch>
        </p:blipFill>
        <p:spPr>
          <a:xfrm>
            <a:off x="6172202" y="1195772"/>
            <a:ext cx="5355686" cy="4466456"/>
          </a:xfrm>
          <a:prstGeom prst="rect">
            <a:avLst/>
          </a:prstGeom>
        </p:spPr>
      </p:pic>
      <p:pic>
        <p:nvPicPr>
          <p:cNvPr id="9" name="Picture 8" descr="A picture containing table, white&#10;&#10;Description automatically generated">
            <a:extLst>
              <a:ext uri="{FF2B5EF4-FFF2-40B4-BE49-F238E27FC236}">
                <a16:creationId xmlns:a16="http://schemas.microsoft.com/office/drawing/2014/main" id="{DEBD07B7-EFD6-401A-962D-26E31A46E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0241" y="4892509"/>
            <a:ext cx="2162077" cy="2162077"/>
          </a:xfrm>
          <a:prstGeom prst="rect">
            <a:avLst/>
          </a:prstGeom>
        </p:spPr>
      </p:pic>
    </p:spTree>
    <p:extLst>
      <p:ext uri="{BB962C8B-B14F-4D97-AF65-F5344CB8AC3E}">
        <p14:creationId xmlns:p14="http://schemas.microsoft.com/office/powerpoint/2010/main" val="301506591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a:extLst>
              <a:ext uri="{FF2B5EF4-FFF2-40B4-BE49-F238E27FC236}">
                <a16:creationId xmlns:a16="http://schemas.microsoft.com/office/drawing/2014/main" id="{E3A7529E-B888-46DE-A1EA-51751E424A0C}"/>
              </a:ext>
            </a:extLst>
          </p:cNvPr>
          <p:cNvPicPr>
            <a:picLocks noGrp="1" noChangeAspect="1"/>
          </p:cNvPicPr>
          <p:nvPr>
            <p:ph idx="1"/>
          </p:nvPr>
        </p:nvPicPr>
        <p:blipFill rotWithShape="1">
          <a:blip r:embed="rId2"/>
          <a:srcRect l="231" t="53423" r="29744" b="5220"/>
          <a:stretch/>
        </p:blipFill>
        <p:spPr>
          <a:xfrm>
            <a:off x="125669" y="2343041"/>
            <a:ext cx="9286618" cy="3668653"/>
          </a:xfrm>
        </p:spPr>
      </p:pic>
      <p:pic>
        <p:nvPicPr>
          <p:cNvPr id="10" name="Picture 9" descr="A picture containing sky, outdoor, toy, automaton&#10;&#10;Description automatically generated">
            <a:extLst>
              <a:ext uri="{FF2B5EF4-FFF2-40B4-BE49-F238E27FC236}">
                <a16:creationId xmlns:a16="http://schemas.microsoft.com/office/drawing/2014/main" id="{B6D8A16D-39C8-468D-9924-B2FD81D94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287" y="2257394"/>
            <a:ext cx="2162547" cy="3661342"/>
          </a:xfrm>
          <a:prstGeom prst="rect">
            <a:avLst/>
          </a:prstGeom>
        </p:spPr>
      </p:pic>
      <p:sp>
        <p:nvSpPr>
          <p:cNvPr id="2" name="Title 1">
            <a:extLst>
              <a:ext uri="{FF2B5EF4-FFF2-40B4-BE49-F238E27FC236}">
                <a16:creationId xmlns:a16="http://schemas.microsoft.com/office/drawing/2014/main" id="{68DBCE98-F06C-4DD1-99C3-C9C1ABCD1C4C}"/>
              </a:ext>
            </a:extLst>
          </p:cNvPr>
          <p:cNvSpPr>
            <a:spLocks noGrp="1"/>
          </p:cNvSpPr>
          <p:nvPr>
            <p:ph type="title"/>
          </p:nvPr>
        </p:nvSpPr>
        <p:spPr>
          <a:xfrm>
            <a:off x="960120" y="434101"/>
            <a:ext cx="10279971" cy="1362042"/>
          </a:xfrm>
        </p:spPr>
        <p:txBody>
          <a:bodyPr anchor="b">
            <a:normAutofit/>
          </a:bodyPr>
          <a:lstStyle/>
          <a:p>
            <a:r>
              <a:rPr lang="ro-RO" sz="4800" b="1">
                <a:solidFill>
                  <a:schemeClr val="bg1"/>
                </a:solidFill>
                <a:latin typeface="Comforter Brush" pitchFamily="2" charset="0"/>
              </a:rPr>
              <a:t>Afișare</a:t>
            </a:r>
          </a:p>
        </p:txBody>
      </p:sp>
    </p:spTree>
    <p:extLst>
      <p:ext uri="{BB962C8B-B14F-4D97-AF65-F5344CB8AC3E}">
        <p14:creationId xmlns:p14="http://schemas.microsoft.com/office/powerpoint/2010/main" val="2271597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072E21A-F7DA-4347-8E40-CE6F44566BED}"/>
              </a:ext>
            </a:extLst>
          </p:cNvPr>
          <p:cNvPicPr>
            <a:picLocks noGrp="1" noChangeAspect="1"/>
          </p:cNvPicPr>
          <p:nvPr>
            <p:ph sz="half" idx="2"/>
          </p:nvPr>
        </p:nvPicPr>
        <p:blipFill rotWithShape="1">
          <a:blip r:embed="rId2"/>
          <a:srcRect l="9324" t="7159" r="67026" b="32683"/>
          <a:stretch/>
        </p:blipFill>
        <p:spPr>
          <a:xfrm>
            <a:off x="6919275" y="818391"/>
            <a:ext cx="4044098" cy="5786172"/>
          </a:xfrm>
          <a:prstGeom prst="rect">
            <a:avLst/>
          </a:prstGeom>
        </p:spPr>
      </p:pic>
      <p:sp>
        <p:nvSpPr>
          <p:cNvPr id="5" name="Rectangle 1">
            <a:extLst>
              <a:ext uri="{FF2B5EF4-FFF2-40B4-BE49-F238E27FC236}">
                <a16:creationId xmlns:a16="http://schemas.microsoft.com/office/drawing/2014/main" id="{66C78D46-1008-41FE-9347-8518C9AB9FD2}"/>
              </a:ext>
            </a:extLst>
          </p:cNvPr>
          <p:cNvSpPr>
            <a:spLocks noGrp="1" noChangeArrowheads="1"/>
          </p:cNvSpPr>
          <p:nvPr>
            <p:ph sz="half" idx="1"/>
          </p:nvPr>
        </p:nvSpPr>
        <p:spPr bwMode="auto">
          <a:xfrm>
            <a:off x="678730" y="1581051"/>
            <a:ext cx="5341071" cy="4649971"/>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o-RO" sz="2400" b="0" i="0" u="none" strike="noStrike" cap="none" normalizeH="0" baseline="0" dirty="0">
                <a:ln>
                  <a:noFill/>
                </a:ln>
                <a:effectLst/>
                <a:latin typeface="Helvetica Neue"/>
              </a:rPr>
              <a:t>3.</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Cerinţa</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600" b="0" i="0" u="none" strike="noStrike" cap="none" normalizeH="0" baseline="0" dirty="0">
                <a:ln>
                  <a:noFill/>
                </a:ln>
                <a:solidFill>
                  <a:srgbClr val="333333"/>
                </a:solidFill>
                <a:effectLst/>
                <a:latin typeface="Helvetica Neue"/>
              </a:rPr>
              <a:t>Să se scrie un program care citește un șir de </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600" b="0" i="0" u="none" strike="noStrike" cap="none" normalizeH="0" baseline="0" dirty="0">
                <a:ln>
                  <a:noFill/>
                </a:ln>
                <a:solidFill>
                  <a:srgbClr val="333333"/>
                </a:solidFill>
                <a:effectLst/>
                <a:latin typeface="Helvetica Neue"/>
              </a:rPr>
              <a:t> numere naturale </a:t>
            </a:r>
            <a:r>
              <a:rPr kumimoji="0" lang="ro-RO" altLang="ro-RO" sz="1600" b="0" i="0" u="none" strike="noStrike" cap="none" normalizeH="0" baseline="0" dirty="0" err="1">
                <a:ln>
                  <a:noFill/>
                </a:ln>
                <a:solidFill>
                  <a:srgbClr val="333333"/>
                </a:solidFill>
                <a:effectLst/>
                <a:latin typeface="Helvetica Neue"/>
              </a:rPr>
              <a:t>şi</a:t>
            </a:r>
            <a:r>
              <a:rPr kumimoji="0" lang="ro-RO" altLang="ro-RO" sz="1600" b="0" i="0" u="none" strike="noStrike" cap="none" normalizeH="0" baseline="0" dirty="0">
                <a:ln>
                  <a:noFill/>
                </a:ln>
                <a:solidFill>
                  <a:srgbClr val="333333"/>
                </a:solidFill>
                <a:effectLst/>
                <a:latin typeface="Helvetica Neue"/>
              </a:rPr>
              <a:t> determină valoarea maximă din șir și de câte ori apare.</a:t>
            </a:r>
            <a:endParaRPr kumimoji="0" lang="ro-RO" altLang="ro-RO" sz="16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intrare</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600" b="0" i="0" u="none" strike="noStrike" cap="none" normalizeH="0" baseline="0" dirty="0">
                <a:ln>
                  <a:noFill/>
                </a:ln>
                <a:solidFill>
                  <a:srgbClr val="333333"/>
                </a:solidFill>
                <a:effectLst/>
                <a:latin typeface="Helvetica Neue"/>
              </a:rPr>
              <a:t>Programul citește de la tastatură numărul </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600" b="0" i="0" u="none" strike="noStrike" cap="none" normalizeH="0" baseline="0" dirty="0">
                <a:ln>
                  <a:noFill/>
                </a:ln>
                <a:solidFill>
                  <a:srgbClr val="333333"/>
                </a:solidFill>
                <a:effectLst/>
                <a:latin typeface="Helvetica Neue"/>
              </a:rPr>
              <a:t>, iar apoi </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600" b="0" i="0" u="none" strike="noStrike" cap="none" normalizeH="0" baseline="0" dirty="0">
                <a:ln>
                  <a:noFill/>
                </a:ln>
                <a:solidFill>
                  <a:srgbClr val="333333"/>
                </a:solidFill>
                <a:effectLst/>
                <a:latin typeface="Helvetica Neue"/>
              </a:rPr>
              <a:t> numere naturale nenule.</a:t>
            </a:r>
            <a:endParaRPr kumimoji="0" lang="ro-RO" altLang="ro-RO" sz="16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a:t>
            </a:r>
            <a:r>
              <a:rPr kumimoji="0" lang="ro-RO" altLang="ro-RO" sz="2400" b="0" i="0" u="none" strike="noStrike" cap="none" normalizeH="0" baseline="0" dirty="0" err="1">
                <a:ln>
                  <a:noFill/>
                </a:ln>
                <a:solidFill>
                  <a:srgbClr val="FF0000"/>
                </a:solidFill>
                <a:effectLst/>
                <a:latin typeface="Helvetica Neue"/>
              </a:rPr>
              <a:t>ieşire</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600" b="0" i="0" u="none" strike="noStrike" cap="none" normalizeH="0" baseline="0" dirty="0">
                <a:ln>
                  <a:noFill/>
                </a:ln>
                <a:solidFill>
                  <a:srgbClr val="333333"/>
                </a:solidFill>
                <a:effectLst/>
                <a:latin typeface="Helvetica Neue"/>
              </a:rPr>
              <a:t>Programul afișează pe ecran numerele </a:t>
            </a:r>
            <a:r>
              <a:rPr kumimoji="0" lang="ro-RO" altLang="ro-RO" sz="1600" b="0" i="0" u="none" strike="noStrike" cap="none" normalizeH="0" baseline="0" dirty="0" err="1">
                <a:ln>
                  <a:noFill/>
                </a:ln>
                <a:solidFill>
                  <a:srgbClr val="C7254E"/>
                </a:solidFill>
                <a:effectLst/>
                <a:latin typeface="Courier New" panose="02070309020205020404" pitchFamily="49" charset="0"/>
                <a:cs typeface="Courier New" panose="02070309020205020404" pitchFamily="49" charset="0"/>
              </a:rPr>
              <a:t>max</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 ap</a:t>
            </a:r>
            <a:r>
              <a:rPr kumimoji="0" lang="ro-RO" altLang="ro-RO" sz="1600" b="0" i="0" u="none" strike="noStrike" cap="none" normalizeH="0" baseline="0" dirty="0">
                <a:ln>
                  <a:noFill/>
                </a:ln>
                <a:solidFill>
                  <a:srgbClr val="333333"/>
                </a:solidFill>
                <a:effectLst/>
                <a:latin typeface="Helvetica Neue"/>
              </a:rPr>
              <a:t>, reprezentând valoarea maximă din șir, respectiv numărul de apariții ale acesteia, separate prin exact un </a:t>
            </a:r>
            <a:r>
              <a:rPr kumimoji="0" lang="ro-RO" altLang="ro-RO" sz="1600" b="0" i="0" u="none" strike="noStrike" cap="none" normalizeH="0" baseline="0" dirty="0" err="1">
                <a:ln>
                  <a:noFill/>
                </a:ln>
                <a:solidFill>
                  <a:srgbClr val="333333"/>
                </a:solidFill>
                <a:effectLst/>
                <a:latin typeface="Helvetica Neue"/>
              </a:rPr>
              <a:t>spaţiu</a:t>
            </a:r>
            <a:r>
              <a:rPr kumimoji="0" lang="ro-RO" altLang="ro-RO" sz="1600" b="0" i="0" u="none" strike="noStrike" cap="none" normalizeH="0" baseline="0" dirty="0">
                <a:ln>
                  <a:noFill/>
                </a:ln>
                <a:solidFill>
                  <a:srgbClr val="333333"/>
                </a:solidFill>
                <a:effectLst/>
                <a:latin typeface="Helvetica Neue"/>
              </a:rPr>
              <a:t>.</a:t>
            </a:r>
            <a:endParaRPr kumimoji="0" lang="ro-RO" altLang="ro-RO" sz="16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Restricţii</a:t>
            </a:r>
            <a:r>
              <a:rPr kumimoji="0" lang="ro-RO" altLang="ro-RO" sz="2400" b="0" i="0" u="none" strike="noStrike" cap="none" normalizeH="0" baseline="0" dirty="0">
                <a:ln>
                  <a:noFill/>
                </a:ln>
                <a:solidFill>
                  <a:srgbClr val="FF0000"/>
                </a:solidFill>
                <a:effectLst/>
                <a:latin typeface="Helvetica Neue"/>
              </a:rPr>
              <a:t> </a:t>
            </a:r>
            <a:r>
              <a:rPr kumimoji="0" lang="ro-RO" altLang="ro-RO" sz="2400" b="0" i="0" u="none" strike="noStrike" cap="none" normalizeH="0" baseline="0" dirty="0" err="1">
                <a:ln>
                  <a:noFill/>
                </a:ln>
                <a:solidFill>
                  <a:srgbClr val="FF0000"/>
                </a:solidFill>
                <a:effectLst/>
                <a:latin typeface="Helvetica Neue"/>
              </a:rPr>
              <a:t>şi</a:t>
            </a:r>
            <a:r>
              <a:rPr kumimoji="0" lang="ro-RO" altLang="ro-RO" sz="2400" b="0" i="0" u="none" strike="noStrike" cap="none" normalizeH="0" baseline="0" dirty="0">
                <a:ln>
                  <a:noFill/>
                </a:ln>
                <a:solidFill>
                  <a:srgbClr val="FF0000"/>
                </a:solidFill>
                <a:effectLst/>
                <a:latin typeface="Helvetica Neue"/>
              </a:rPr>
              <a:t> precizări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 ≤ n ≤ 1000</a:t>
            </a:r>
            <a:endParaRPr kumimoji="0" lang="ro-RO" altLang="ro-RO" sz="16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600" b="0" i="0" u="none" strike="noStrike" cap="none" normalizeH="0" baseline="0" dirty="0">
                <a:ln>
                  <a:noFill/>
                </a:ln>
                <a:solidFill>
                  <a:srgbClr val="333333"/>
                </a:solidFill>
                <a:effectLst/>
                <a:latin typeface="Helvetica Neue"/>
              </a:rPr>
              <a:t>cele </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600" b="0" i="0" u="none" strike="noStrike" cap="none" normalizeH="0" baseline="0" dirty="0">
                <a:ln>
                  <a:noFill/>
                </a:ln>
                <a:solidFill>
                  <a:srgbClr val="333333"/>
                </a:solidFill>
                <a:effectLst/>
                <a:latin typeface="Helvetica Neue"/>
              </a:rPr>
              <a:t> numere citite vor fi mai mici decât </a:t>
            </a:r>
            <a:r>
              <a:rPr kumimoji="0" lang="ro-RO" altLang="ro-RO" sz="16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2</a:t>
            </a:r>
            <a:r>
              <a:rPr kumimoji="0" lang="ro-RO" altLang="ro-RO" sz="1600" b="0" i="0" u="none" strike="noStrike" cap="none" normalizeH="0" baseline="30000" dirty="0">
                <a:ln>
                  <a:noFill/>
                </a:ln>
                <a:solidFill>
                  <a:srgbClr val="C7254E"/>
                </a:solidFill>
                <a:effectLst/>
                <a:latin typeface="Courier New" panose="02070309020205020404" pitchFamily="49" charset="0"/>
                <a:cs typeface="Courier New" panose="02070309020205020404" pitchFamily="49" charset="0"/>
              </a:rPr>
              <a:t>31</a:t>
            </a:r>
            <a:endParaRPr kumimoji="0" lang="ro-RO" altLang="ro-RO" sz="16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picture containing table, white&#10;&#10;Description automatically generated">
            <a:extLst>
              <a:ext uri="{FF2B5EF4-FFF2-40B4-BE49-F238E27FC236}">
                <a16:creationId xmlns:a16="http://schemas.microsoft.com/office/drawing/2014/main" id="{B37FF6E8-16B1-4433-A1D3-B7A324F1A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808" y="4524866"/>
            <a:ext cx="2595710" cy="2595710"/>
          </a:xfrm>
          <a:prstGeom prst="rect">
            <a:avLst/>
          </a:prstGeom>
        </p:spPr>
      </p:pic>
    </p:spTree>
    <p:extLst>
      <p:ext uri="{BB962C8B-B14F-4D97-AF65-F5344CB8AC3E}">
        <p14:creationId xmlns:p14="http://schemas.microsoft.com/office/powerpoint/2010/main" val="2167646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26A4-2C22-4AF4-A8B6-2AD4EFD0D41E}"/>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7" name="Content Placeholder 6">
            <a:extLst>
              <a:ext uri="{FF2B5EF4-FFF2-40B4-BE49-F238E27FC236}">
                <a16:creationId xmlns:a16="http://schemas.microsoft.com/office/drawing/2014/main" id="{BD1CE9B8-B7A6-4082-9449-9A2A7F9A721A}"/>
              </a:ext>
            </a:extLst>
          </p:cNvPr>
          <p:cNvPicPr>
            <a:picLocks noGrp="1" noChangeAspect="1"/>
          </p:cNvPicPr>
          <p:nvPr>
            <p:ph idx="1"/>
          </p:nvPr>
        </p:nvPicPr>
        <p:blipFill rotWithShape="1">
          <a:blip r:embed="rId2"/>
          <a:srcRect t="25558" r="33485" b="40015"/>
          <a:stretch/>
        </p:blipFill>
        <p:spPr>
          <a:xfrm>
            <a:off x="646856" y="1848255"/>
            <a:ext cx="10324257" cy="3005848"/>
          </a:xfrm>
          <a:prstGeom prst="rect">
            <a:avLst/>
          </a:prstGeom>
        </p:spPr>
      </p:pic>
      <p:pic>
        <p:nvPicPr>
          <p:cNvPr id="11" name="Picture 10" descr="A picture containing text, electronics, computer, screen&#10;&#10;Description automatically generated">
            <a:extLst>
              <a:ext uri="{FF2B5EF4-FFF2-40B4-BE49-F238E27FC236}">
                <a16:creationId xmlns:a16="http://schemas.microsoft.com/office/drawing/2014/main" id="{951930BD-F3D3-4A88-ACE6-D529E4C33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673" y="5011670"/>
            <a:ext cx="1916879" cy="1779959"/>
          </a:xfrm>
          <a:prstGeom prst="rect">
            <a:avLst/>
          </a:prstGeom>
        </p:spPr>
      </p:pic>
    </p:spTree>
    <p:extLst>
      <p:ext uri="{BB962C8B-B14F-4D97-AF65-F5344CB8AC3E}">
        <p14:creationId xmlns:p14="http://schemas.microsoft.com/office/powerpoint/2010/main" val="3444196713"/>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FF3DF95-1AE3-426E-B3D5-88E132FD4FB1}"/>
              </a:ext>
            </a:extLst>
          </p:cNvPr>
          <p:cNvPicPr>
            <a:picLocks noGrp="1" noChangeAspect="1"/>
          </p:cNvPicPr>
          <p:nvPr>
            <p:ph sz="half" idx="2"/>
          </p:nvPr>
        </p:nvPicPr>
        <p:blipFill rotWithShape="1">
          <a:blip r:embed="rId2"/>
          <a:srcRect l="8778" t="6512" r="55019" b="55000"/>
          <a:stretch/>
        </p:blipFill>
        <p:spPr>
          <a:xfrm>
            <a:off x="5942163" y="1445002"/>
            <a:ext cx="5848928" cy="3497599"/>
          </a:xfrm>
          <a:prstGeom prst="rect">
            <a:avLst/>
          </a:prstGeom>
        </p:spPr>
      </p:pic>
      <p:sp>
        <p:nvSpPr>
          <p:cNvPr id="5" name="Rectangle 1">
            <a:extLst>
              <a:ext uri="{FF2B5EF4-FFF2-40B4-BE49-F238E27FC236}">
                <a16:creationId xmlns:a16="http://schemas.microsoft.com/office/drawing/2014/main" id="{2163EA56-D431-45CA-88CC-1A393681D89C}"/>
              </a:ext>
            </a:extLst>
          </p:cNvPr>
          <p:cNvSpPr>
            <a:spLocks noChangeArrowheads="1"/>
          </p:cNvSpPr>
          <p:nvPr/>
        </p:nvSpPr>
        <p:spPr bwMode="auto">
          <a:xfrm>
            <a:off x="659876" y="1545869"/>
            <a:ext cx="5059987" cy="403441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o-RO" sz="2400" b="0" i="0" u="none" strike="noStrike" cap="none" normalizeH="0" baseline="0" dirty="0">
                <a:ln>
                  <a:noFill/>
                </a:ln>
                <a:solidFill>
                  <a:srgbClr val="FF0000"/>
                </a:solidFill>
                <a:effectLst/>
                <a:latin typeface="Helvetica Neue"/>
              </a:rPr>
              <a:t>4.</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Cerinţa</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Se dă un </a:t>
            </a:r>
            <a:r>
              <a:rPr kumimoji="0" lang="ro-RO" altLang="ro-RO" sz="1400" b="0" i="0" u="none" strike="noStrike" cap="none" normalizeH="0" baseline="0" dirty="0" err="1">
                <a:ln>
                  <a:noFill/>
                </a:ln>
                <a:solidFill>
                  <a:srgbClr val="333333"/>
                </a:solidFill>
                <a:effectLst/>
                <a:latin typeface="Helvetica Neue"/>
              </a:rPr>
              <a:t>şir</a:t>
            </a:r>
            <a:r>
              <a:rPr kumimoji="0" lang="ro-RO" altLang="ro-RO" sz="1400" b="0" i="0" u="none" strike="noStrike" cap="none" normalizeH="0" baseline="0" dirty="0">
                <a:ln>
                  <a:noFill/>
                </a:ln>
                <a:solidFill>
                  <a:srgbClr val="333333"/>
                </a:solidFill>
                <a:effectLst/>
                <a:latin typeface="Helvetica Neue"/>
              </a:rPr>
              <a:t> cu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elemente, numere naturale. Să se verifice dacă în </a:t>
            </a:r>
            <a:r>
              <a:rPr kumimoji="0" lang="ro-RO" altLang="ro-RO" sz="1400" b="0" i="0" u="none" strike="noStrike" cap="none" normalizeH="0" baseline="0" dirty="0" err="1">
                <a:ln>
                  <a:noFill/>
                </a:ln>
                <a:solidFill>
                  <a:srgbClr val="333333"/>
                </a:solidFill>
                <a:effectLst/>
                <a:latin typeface="Helvetica Neue"/>
              </a:rPr>
              <a:t>şir</a:t>
            </a:r>
            <a:r>
              <a:rPr kumimoji="0" lang="ro-RO" altLang="ro-RO" sz="1400" b="0" i="0" u="none" strike="noStrike" cap="none" normalizeH="0" baseline="0" dirty="0">
                <a:ln>
                  <a:noFill/>
                </a:ln>
                <a:solidFill>
                  <a:srgbClr val="333333"/>
                </a:solidFill>
                <a:effectLst/>
                <a:latin typeface="Helvetica Neue"/>
              </a:rPr>
              <a:t> există elemente impare.</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intrare</a:t>
            </a: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Programul citește de la tastatură numărul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iar apoi cele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a:t>
            </a:r>
            <a:r>
              <a:rPr kumimoji="0" lang="ro-RO" altLang="ro-RO" sz="1400" b="0" i="0" u="none" strike="noStrike" cap="none" normalizeH="0" baseline="0" dirty="0">
                <a:ln>
                  <a:noFill/>
                </a:ln>
                <a:solidFill>
                  <a:srgbClr val="333333"/>
                </a:solidFill>
                <a:effectLst/>
                <a:latin typeface="Helvetica Neue"/>
              </a:rPr>
              <a:t> elemente ale </a:t>
            </a:r>
            <a:r>
              <a:rPr kumimoji="0" lang="ro-RO" altLang="ro-RO" sz="1400" b="0" i="0" u="none" strike="noStrike" cap="none" normalizeH="0" baseline="0" dirty="0" err="1">
                <a:ln>
                  <a:noFill/>
                </a:ln>
                <a:solidFill>
                  <a:srgbClr val="333333"/>
                </a:solidFill>
                <a:effectLst/>
                <a:latin typeface="Helvetica Neue"/>
              </a:rPr>
              <a:t>şirului</a:t>
            </a:r>
            <a:r>
              <a:rPr kumimoji="0" lang="ro-RO" altLang="ro-RO" sz="1400" b="0" i="0" u="none" strike="noStrike" cap="none" normalizeH="0" baseline="0" dirty="0">
                <a:ln>
                  <a:noFill/>
                </a:ln>
                <a:solidFill>
                  <a:srgbClr val="333333"/>
                </a:solidFill>
                <a:effectLst/>
                <a:latin typeface="Helvetica Neue"/>
              </a:rPr>
              <a:t>, separate prin </a:t>
            </a:r>
            <a:r>
              <a:rPr kumimoji="0" lang="ro-RO" altLang="ro-RO" sz="1400" b="0" i="0" u="none" strike="noStrike" cap="none" normalizeH="0" baseline="0" dirty="0" err="1">
                <a:ln>
                  <a:noFill/>
                </a:ln>
                <a:solidFill>
                  <a:srgbClr val="333333"/>
                </a:solidFill>
                <a:effectLst/>
                <a:latin typeface="Helvetica Neue"/>
              </a:rPr>
              <a:t>spaţii</a:t>
            </a:r>
            <a:r>
              <a:rPr kumimoji="0" lang="ro-RO" altLang="ro-RO" sz="1400" b="0" i="0" u="none" strike="noStrike" cap="none" normalizeH="0" baseline="0" dirty="0">
                <a:ln>
                  <a:noFill/>
                </a:ln>
                <a:solidFill>
                  <a:srgbClr val="333333"/>
                </a:solidFill>
                <a:effectLst/>
                <a:latin typeface="Helvetica Neue"/>
              </a:rPr>
              <a:t>.</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a:ln>
                  <a:noFill/>
                </a:ln>
                <a:solidFill>
                  <a:srgbClr val="FF0000"/>
                </a:solidFill>
                <a:effectLst/>
                <a:latin typeface="Helvetica Neue"/>
              </a:rPr>
              <a:t>Date de </a:t>
            </a:r>
            <a:r>
              <a:rPr kumimoji="0" lang="ro-RO" altLang="ro-RO" sz="2400" b="0" i="0" u="none" strike="noStrike" cap="none" normalizeH="0" baseline="0" dirty="0" err="1">
                <a:ln>
                  <a:noFill/>
                </a:ln>
                <a:solidFill>
                  <a:srgbClr val="FF0000"/>
                </a:solidFill>
                <a:effectLst/>
                <a:latin typeface="Helvetica Neue"/>
              </a:rPr>
              <a:t>ieşire</a:t>
            </a:r>
            <a:endParaRPr kumimoji="0" lang="ro-RO" altLang="ro-RO" sz="2400" b="0" i="0" u="none" strike="noStrike" cap="none" normalizeH="0" baseline="0" dirty="0">
              <a:ln>
                <a:noFill/>
              </a:ln>
              <a:solidFill>
                <a:srgbClr val="FF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400" b="0" i="0" u="none" strike="noStrike" cap="none" normalizeH="0" baseline="0" dirty="0">
                <a:ln>
                  <a:noFill/>
                </a:ln>
                <a:solidFill>
                  <a:srgbClr val="333333"/>
                </a:solidFill>
                <a:effectLst/>
                <a:latin typeface="Helvetica Neue"/>
              </a:rPr>
              <a:t>Programul afișează pe ecran mesajul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DA</a:t>
            </a:r>
            <a:r>
              <a:rPr kumimoji="0" lang="ro-RO" altLang="ro-RO" sz="1400" b="0" i="0" u="none" strike="noStrike" cap="none" normalizeH="0" baseline="0" dirty="0">
                <a:ln>
                  <a:noFill/>
                </a:ln>
                <a:solidFill>
                  <a:srgbClr val="333333"/>
                </a:solidFill>
                <a:effectLst/>
                <a:latin typeface="Helvetica Neue"/>
              </a:rPr>
              <a:t>, dacă </a:t>
            </a:r>
            <a:r>
              <a:rPr kumimoji="0" lang="ro-RO" altLang="ro-RO" sz="1400" b="0" i="0" u="none" strike="noStrike" cap="none" normalizeH="0" baseline="0" dirty="0" err="1">
                <a:ln>
                  <a:noFill/>
                </a:ln>
                <a:solidFill>
                  <a:srgbClr val="333333"/>
                </a:solidFill>
                <a:effectLst/>
                <a:latin typeface="Helvetica Neue"/>
              </a:rPr>
              <a:t>şirul</a:t>
            </a:r>
            <a:r>
              <a:rPr kumimoji="0" lang="ro-RO" altLang="ro-RO" sz="1400" b="0" i="0" u="none" strike="noStrike" cap="none" normalizeH="0" baseline="0" dirty="0">
                <a:ln>
                  <a:noFill/>
                </a:ln>
                <a:solidFill>
                  <a:srgbClr val="333333"/>
                </a:solidFill>
                <a:effectLst/>
                <a:latin typeface="Helvetica Neue"/>
              </a:rPr>
              <a:t> </a:t>
            </a:r>
            <a:r>
              <a:rPr kumimoji="0" lang="ro-RO" altLang="ro-RO" sz="1400" b="0" i="0" u="none" strike="noStrike" cap="none" normalizeH="0" baseline="0" dirty="0" err="1">
                <a:ln>
                  <a:noFill/>
                </a:ln>
                <a:solidFill>
                  <a:srgbClr val="333333"/>
                </a:solidFill>
                <a:effectLst/>
                <a:latin typeface="Helvetica Neue"/>
              </a:rPr>
              <a:t>conţine</a:t>
            </a:r>
            <a:r>
              <a:rPr kumimoji="0" lang="ro-RO" altLang="ro-RO" sz="1400" b="0" i="0" u="none" strike="noStrike" cap="none" normalizeH="0" baseline="0" dirty="0">
                <a:ln>
                  <a:noFill/>
                </a:ln>
                <a:solidFill>
                  <a:srgbClr val="333333"/>
                </a:solidFill>
                <a:effectLst/>
                <a:latin typeface="Helvetica Neue"/>
              </a:rPr>
              <a:t> elemente impare, respectiv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NU</a:t>
            </a:r>
            <a:r>
              <a:rPr kumimoji="0" lang="ro-RO" altLang="ro-RO" sz="1400" b="0" i="0" u="none" strike="noStrike" cap="none" normalizeH="0" baseline="0" dirty="0">
                <a:ln>
                  <a:noFill/>
                </a:ln>
                <a:solidFill>
                  <a:srgbClr val="333333"/>
                </a:solidFill>
                <a:effectLst/>
                <a:latin typeface="Helvetica Neue"/>
              </a:rPr>
              <a:t> în caz contrar.</a:t>
            </a:r>
            <a:endParaRPr kumimoji="0" lang="ro-RO" altLang="ro-RO" sz="1400" b="0" i="0" u="none" strike="noStrike" cap="none" normalizeH="0" baseline="0" dirty="0">
              <a:ln>
                <a:noFill/>
              </a:ln>
              <a:solidFill>
                <a:srgbClr val="FF88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2400" b="0" i="0" u="none" strike="noStrike" cap="none" normalizeH="0" baseline="0" dirty="0" err="1">
                <a:ln>
                  <a:noFill/>
                </a:ln>
                <a:solidFill>
                  <a:srgbClr val="FF0000"/>
                </a:solidFill>
                <a:effectLst/>
                <a:latin typeface="Helvetica Neue"/>
              </a:rPr>
              <a:t>Restricţii</a:t>
            </a:r>
            <a:r>
              <a:rPr kumimoji="0" lang="ro-RO" altLang="ro-RO" sz="2400" b="0" i="0" u="none" strike="noStrike" cap="none" normalizeH="0" baseline="0" dirty="0">
                <a:ln>
                  <a:noFill/>
                </a:ln>
                <a:solidFill>
                  <a:srgbClr val="FF0000"/>
                </a:solidFill>
                <a:effectLst/>
                <a:latin typeface="Helvetica Neue"/>
              </a:rPr>
              <a:t> </a:t>
            </a:r>
            <a:r>
              <a:rPr kumimoji="0" lang="ro-RO" altLang="ro-RO" sz="2400" b="0" i="0" u="none" strike="noStrike" cap="none" normalizeH="0" baseline="0" dirty="0" err="1">
                <a:ln>
                  <a:noFill/>
                </a:ln>
                <a:solidFill>
                  <a:srgbClr val="FF0000"/>
                </a:solidFill>
                <a:effectLst/>
                <a:latin typeface="Helvetica Neue"/>
              </a:rPr>
              <a:t>şi</a:t>
            </a:r>
            <a:r>
              <a:rPr kumimoji="0" lang="ro-RO" altLang="ro-RO" sz="2400" b="0" i="0" u="none" strike="noStrike" cap="none" normalizeH="0" baseline="0" dirty="0">
                <a:ln>
                  <a:noFill/>
                </a:ln>
                <a:solidFill>
                  <a:srgbClr val="FF0000"/>
                </a:solidFill>
                <a:effectLst/>
                <a:latin typeface="Helvetica Neue"/>
              </a:rPr>
              <a:t> precizări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 ≤ n ≤ 100</a:t>
            </a:r>
            <a:endParaRPr kumimoji="0" lang="ro-RO" altLang="ro-RO" sz="14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o-RO" altLang="ro-RO" sz="1400" b="0" i="0" u="none" strike="noStrike" cap="none" normalizeH="0" baseline="0" dirty="0">
                <a:ln>
                  <a:noFill/>
                </a:ln>
                <a:solidFill>
                  <a:srgbClr val="333333"/>
                </a:solidFill>
                <a:effectLst/>
                <a:latin typeface="Helvetica Neue"/>
              </a:rPr>
              <a:t>elementele </a:t>
            </a:r>
            <a:r>
              <a:rPr kumimoji="0" lang="ro-RO" altLang="ro-RO" sz="1400" b="0" i="0" u="none" strike="noStrike" cap="none" normalizeH="0" baseline="0" dirty="0" err="1">
                <a:ln>
                  <a:noFill/>
                </a:ln>
                <a:solidFill>
                  <a:srgbClr val="333333"/>
                </a:solidFill>
                <a:effectLst/>
                <a:latin typeface="Helvetica Neue"/>
              </a:rPr>
              <a:t>şirului</a:t>
            </a:r>
            <a:r>
              <a:rPr kumimoji="0" lang="ro-RO" altLang="ro-RO" sz="1400" b="0" i="0" u="none" strike="noStrike" cap="none" normalizeH="0" baseline="0" dirty="0">
                <a:ln>
                  <a:noFill/>
                </a:ln>
                <a:solidFill>
                  <a:srgbClr val="333333"/>
                </a:solidFill>
                <a:effectLst/>
                <a:latin typeface="Helvetica Neue"/>
              </a:rPr>
              <a:t> vor fi mai mici decât </a:t>
            </a:r>
            <a:r>
              <a:rPr kumimoji="0" lang="ro-RO" altLang="ro-RO" sz="1400" b="0" i="0" u="none" strike="noStrike" cap="none" normalizeH="0" baseline="0" dirty="0">
                <a:ln>
                  <a:noFill/>
                </a:ln>
                <a:solidFill>
                  <a:srgbClr val="C7254E"/>
                </a:solidFill>
                <a:effectLst/>
                <a:latin typeface="Courier New" panose="02070309020205020404" pitchFamily="49" charset="0"/>
                <a:cs typeface="Courier New" panose="02070309020205020404" pitchFamily="49" charset="0"/>
              </a:rPr>
              <a:t>10000</a:t>
            </a:r>
            <a:endParaRPr kumimoji="0" lang="ro-RO" altLang="ro-RO" sz="14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ro-RO" altLang="ro-RO" sz="800" b="0" i="0" u="none" strike="noStrike" cap="none" normalizeH="0" baseline="0" dirty="0">
                <a:ln>
                  <a:noFill/>
                </a:ln>
                <a:solidFill>
                  <a:schemeClr val="tx1"/>
                </a:solidFill>
                <a:effectLst/>
              </a:rPr>
            </a:b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picture containing yellow, indoor&#10;&#10;Description automatically generated">
            <a:extLst>
              <a:ext uri="{FF2B5EF4-FFF2-40B4-BE49-F238E27FC236}">
                <a16:creationId xmlns:a16="http://schemas.microsoft.com/office/drawing/2014/main" id="{DF59891D-279A-4940-AA5D-75C9CC354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286" y="5407256"/>
            <a:ext cx="1867195" cy="1218708"/>
          </a:xfrm>
          <a:prstGeom prst="rect">
            <a:avLst/>
          </a:prstGeom>
        </p:spPr>
      </p:pic>
    </p:spTree>
    <p:extLst>
      <p:ext uri="{BB962C8B-B14F-4D97-AF65-F5344CB8AC3E}">
        <p14:creationId xmlns:p14="http://schemas.microsoft.com/office/powerpoint/2010/main" val="3408511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7EC4-5EDC-43EE-813D-E00015386D64}"/>
              </a:ext>
            </a:extLst>
          </p:cNvPr>
          <p:cNvSpPr>
            <a:spLocks noGrp="1"/>
          </p:cNvSpPr>
          <p:nvPr>
            <p:ph type="title"/>
          </p:nvPr>
        </p:nvSpPr>
        <p:spPr/>
        <p:txBody>
          <a:bodyPr/>
          <a:lstStyle/>
          <a:p>
            <a:r>
              <a:rPr lang="en-US" dirty="0" err="1">
                <a:latin typeface="Comforter Brush" pitchFamily="2" charset="0"/>
              </a:rPr>
              <a:t>Afisare</a:t>
            </a:r>
            <a:endParaRPr lang="ro-RO" dirty="0">
              <a:latin typeface="Comforter Brush" pitchFamily="2" charset="0"/>
            </a:endParaRPr>
          </a:p>
        </p:txBody>
      </p:sp>
      <p:pic>
        <p:nvPicPr>
          <p:cNvPr id="4" name="Content Placeholder 3">
            <a:extLst>
              <a:ext uri="{FF2B5EF4-FFF2-40B4-BE49-F238E27FC236}">
                <a16:creationId xmlns:a16="http://schemas.microsoft.com/office/drawing/2014/main" id="{8A5A4DDA-0484-4742-881F-129306A7D8A2}"/>
              </a:ext>
            </a:extLst>
          </p:cNvPr>
          <p:cNvPicPr>
            <a:picLocks noGrp="1" noChangeAspect="1"/>
          </p:cNvPicPr>
          <p:nvPr>
            <p:ph idx="1"/>
          </p:nvPr>
        </p:nvPicPr>
        <p:blipFill rotWithShape="1">
          <a:blip r:embed="rId2"/>
          <a:srcRect l="3011" t="36848" r="33107" b="47168"/>
          <a:stretch/>
        </p:blipFill>
        <p:spPr>
          <a:xfrm>
            <a:off x="917603" y="1690688"/>
            <a:ext cx="10436197" cy="1468877"/>
          </a:xfrm>
          <a:prstGeom prst="rect">
            <a:avLst/>
          </a:prstGeom>
        </p:spPr>
      </p:pic>
      <p:pic>
        <p:nvPicPr>
          <p:cNvPr id="5" name="Picture 4">
            <a:extLst>
              <a:ext uri="{FF2B5EF4-FFF2-40B4-BE49-F238E27FC236}">
                <a16:creationId xmlns:a16="http://schemas.microsoft.com/office/drawing/2014/main" id="{A3444E7B-A882-461A-B9F1-795DFE57C9CC}"/>
              </a:ext>
            </a:extLst>
          </p:cNvPr>
          <p:cNvPicPr>
            <a:picLocks noChangeAspect="1"/>
          </p:cNvPicPr>
          <p:nvPr/>
        </p:nvPicPr>
        <p:blipFill rotWithShape="1">
          <a:blip r:embed="rId3"/>
          <a:srcRect l="1277" t="38396" r="33218" b="45675"/>
          <a:stretch/>
        </p:blipFill>
        <p:spPr>
          <a:xfrm>
            <a:off x="917602" y="3615972"/>
            <a:ext cx="10436197" cy="1738312"/>
          </a:xfrm>
          <a:prstGeom prst="rect">
            <a:avLst/>
          </a:prstGeom>
        </p:spPr>
      </p:pic>
      <p:pic>
        <p:nvPicPr>
          <p:cNvPr id="7" name="Picture 6" descr="A picture containing indoor, seat&#10;&#10;Description automatically generated">
            <a:extLst>
              <a:ext uri="{FF2B5EF4-FFF2-40B4-BE49-F238E27FC236}">
                <a16:creationId xmlns:a16="http://schemas.microsoft.com/office/drawing/2014/main" id="{DEBDF636-3B87-49A4-BCFE-DE0EA0572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7931" y="4653064"/>
            <a:ext cx="1655729" cy="2069661"/>
          </a:xfrm>
          <a:prstGeom prst="rect">
            <a:avLst/>
          </a:prstGeom>
        </p:spPr>
      </p:pic>
    </p:spTree>
    <p:extLst>
      <p:ext uri="{BB962C8B-B14F-4D97-AF65-F5344CB8AC3E}">
        <p14:creationId xmlns:p14="http://schemas.microsoft.com/office/powerpoint/2010/main" val="2772926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1193</Words>
  <Application>Microsoft Office PowerPoint</Application>
  <PresentationFormat>Widescreen</PresentationFormat>
  <Paragraphs>109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Comforter Brush</vt:lpstr>
      <vt:lpstr>Courier New</vt:lpstr>
      <vt:lpstr>Helvetica Neue</vt:lpstr>
      <vt:lpstr>Office Theme</vt:lpstr>
      <vt:lpstr>Exemple de algoritmi – liste si stive</vt:lpstr>
      <vt:lpstr>1.</vt:lpstr>
      <vt:lpstr>Afișare</vt:lpstr>
      <vt:lpstr>PowerPoint Presentation</vt:lpstr>
      <vt:lpstr>Afișare</vt:lpstr>
      <vt:lpstr>PowerPoint Presentation</vt:lpstr>
      <vt:lpstr>Afisare</vt:lpstr>
      <vt:lpstr>PowerPoint Presentation</vt:lpstr>
      <vt:lpstr>Afisare</vt:lpstr>
      <vt:lpstr>PowerPoint Presentation</vt:lpstr>
      <vt:lpstr>Afisare</vt:lpstr>
      <vt:lpstr>PowerPoint Presentation</vt:lpstr>
      <vt:lpstr>Afisare</vt:lpstr>
      <vt:lpstr>PowerPoint Presentation</vt:lpstr>
      <vt:lpstr>Afisare</vt:lpstr>
      <vt:lpstr>PowerPoint Presentation</vt:lpstr>
      <vt:lpstr>Afisare</vt:lpstr>
      <vt:lpstr>PowerPoint Presentation</vt:lpstr>
      <vt:lpstr>Afisare</vt:lpstr>
      <vt:lpstr>PowerPoint Presentation</vt:lpstr>
      <vt:lpstr>Afisare</vt:lpstr>
      <vt:lpstr>Va multumim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Exemple de algoritmi – liste si stive</dc:title>
  <dc:creator>Silvia Danciu</dc:creator>
  <cp:lastModifiedBy>Silvia Danciu</cp:lastModifiedBy>
  <cp:revision>5</cp:revision>
  <dcterms:created xsi:type="dcterms:W3CDTF">2022-03-20T19:07:32Z</dcterms:created>
  <dcterms:modified xsi:type="dcterms:W3CDTF">2022-03-22T14:32:37Z</dcterms:modified>
</cp:coreProperties>
</file>